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62" r:id="rId4"/>
    <p:sldId id="263" r:id="rId5"/>
    <p:sldId id="258" r:id="rId6"/>
    <p:sldId id="259" r:id="rId7"/>
    <p:sldId id="264" r:id="rId8"/>
    <p:sldId id="265" r:id="rId9"/>
    <p:sldId id="260" r:id="rId10"/>
    <p:sldId id="261" r:id="rId11"/>
    <p:sldId id="266" r:id="rId12"/>
    <p:sldId id="267" r:id="rId13"/>
    <p:sldId id="268" r:id="rId14"/>
    <p:sldId id="270" r:id="rId15"/>
    <p:sldId id="271" r:id="rId16"/>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9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93A7EB-0C50-4A3A-A68A-F7C3471303ED}" type="datetimeFigureOut">
              <a:rPr lang="en-IL" smtClean="0"/>
              <a:t>14/05/2017</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53B95-4887-4A91-BE43-A0E70B35F104}" type="slidenum">
              <a:rPr lang="en-IL" smtClean="0"/>
              <a:t>‹#›</a:t>
            </a:fld>
            <a:endParaRPr lang="en-IL"/>
          </a:p>
        </p:txBody>
      </p:sp>
    </p:spTree>
    <p:extLst>
      <p:ext uri="{BB962C8B-B14F-4D97-AF65-F5344CB8AC3E}">
        <p14:creationId xmlns:p14="http://schemas.microsoft.com/office/powerpoint/2010/main" val="4182049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FA5A4BB-7955-4475-8C7F-B0645CF37995}" type="slidenum">
              <a:rPr lang="en-GB" smtClean="0"/>
              <a:t>6</a:t>
            </a:fld>
            <a:endParaRPr lang="en-GB"/>
          </a:p>
        </p:txBody>
      </p:sp>
    </p:spTree>
    <p:extLst>
      <p:ext uri="{BB962C8B-B14F-4D97-AF65-F5344CB8AC3E}">
        <p14:creationId xmlns:p14="http://schemas.microsoft.com/office/powerpoint/2010/main" val="2273924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Current Farm management systems</a:t>
            </a:r>
            <a:r>
              <a:rPr lang="en-GB" baseline="0" dirty="0"/>
              <a:t> are not capable to do what is suggested in the picture. Therefore we have developed FIspace!</a:t>
            </a:r>
            <a:endParaRPr lang="en-GB" dirty="0"/>
          </a:p>
        </p:txBody>
      </p:sp>
      <p:sp>
        <p:nvSpPr>
          <p:cNvPr id="4" name="Slide Number Placeholder 3"/>
          <p:cNvSpPr>
            <a:spLocks noGrp="1"/>
          </p:cNvSpPr>
          <p:nvPr>
            <p:ph type="sldNum" sz="quarter" idx="10"/>
          </p:nvPr>
        </p:nvSpPr>
        <p:spPr/>
        <p:txBody>
          <a:bodyPr/>
          <a:lstStyle/>
          <a:p>
            <a:fld id="{55D45D2F-C69D-4D90-B22B-9B2DC58DBD55}" type="slidenum">
              <a:rPr lang="nl-NL" smtClean="0">
                <a:solidFill>
                  <a:prstClr val="black"/>
                </a:solidFill>
              </a:rPr>
              <a:pPr/>
              <a:t>10</a:t>
            </a:fld>
            <a:endParaRPr lang="nl-NL">
              <a:solidFill>
                <a:prstClr val="black"/>
              </a:solidFill>
            </a:endParaRPr>
          </a:p>
        </p:txBody>
      </p:sp>
    </p:spTree>
    <p:extLst>
      <p:ext uri="{BB962C8B-B14F-4D97-AF65-F5344CB8AC3E}">
        <p14:creationId xmlns:p14="http://schemas.microsoft.com/office/powerpoint/2010/main" val="4139302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SW: through smart production (farming) and logistics food</a:t>
            </a:r>
            <a:r>
              <a:rPr lang="en-GB" baseline="0" dirty="0"/>
              <a:t> ends at the consumers plate</a:t>
            </a:r>
          </a:p>
          <a:p>
            <a:pPr marL="171450" indent="-171450">
              <a:buFont typeface="Arial" panose="020B0604020202020204" pitchFamily="34" charset="0"/>
              <a:buChar char="•"/>
            </a:pPr>
            <a:r>
              <a:rPr lang="en-GB" baseline="0" dirty="0"/>
              <a:t>Smart tracking and tracing is necessary to provide the right information about the product (contents, freshness, etc.)</a:t>
            </a:r>
          </a:p>
          <a:p>
            <a:pPr marL="171450" indent="-171450">
              <a:buFont typeface="Arial" panose="020B0604020202020204" pitchFamily="34" charset="0"/>
              <a:buChar char="•"/>
            </a:pPr>
            <a:r>
              <a:rPr lang="en-GB" baseline="0" dirty="0"/>
              <a:t>This information can be related to other (IoT) domains such as:</a:t>
            </a:r>
          </a:p>
          <a:p>
            <a:pPr marL="628650" lvl="1" indent="-171450">
              <a:buFont typeface="Arial" panose="020B0604020202020204" pitchFamily="34" charset="0"/>
              <a:buChar char="•"/>
            </a:pPr>
            <a:r>
              <a:rPr lang="en-GB" baseline="0" dirty="0"/>
              <a:t>Domotics (recipes, shopping, etc.)</a:t>
            </a:r>
          </a:p>
          <a:p>
            <a:pPr marL="628650" lvl="1" indent="-171450">
              <a:buFont typeface="Arial" panose="020B0604020202020204" pitchFamily="34" charset="0"/>
              <a:buChar char="•"/>
            </a:pPr>
            <a:r>
              <a:rPr lang="en-GB" baseline="0" dirty="0"/>
              <a:t>Health (allergies, </a:t>
            </a:r>
            <a:r>
              <a:rPr lang="en-GB" baseline="0" dirty="0" err="1"/>
              <a:t>obesitas</a:t>
            </a:r>
            <a:r>
              <a:rPr lang="en-GB" baseline="0" dirty="0"/>
              <a:t>, etc.)</a:t>
            </a:r>
          </a:p>
          <a:p>
            <a:pPr marL="628650" lvl="1" indent="-171450">
              <a:buFont typeface="Arial" panose="020B0604020202020204" pitchFamily="34" charset="0"/>
              <a:buChar char="•"/>
            </a:pPr>
            <a:r>
              <a:rPr lang="en-GB" baseline="0" dirty="0"/>
              <a:t>Fitness/Well-being (calorie-metering, healthy ingredients, etc.) </a:t>
            </a:r>
          </a:p>
          <a:p>
            <a:pPr marL="171450" lvl="0" indent="-171450">
              <a:buFont typeface="Arial" panose="020B0604020202020204" pitchFamily="34" charset="0"/>
              <a:buChar char="•"/>
            </a:pPr>
            <a:r>
              <a:rPr lang="en-GB" baseline="0" dirty="0"/>
              <a:t>HS: There are already several examples from FIWARE phase 3, like </a:t>
            </a:r>
            <a:r>
              <a:rPr lang="en-GB" baseline="0" dirty="0" err="1"/>
              <a:t>tsenso</a:t>
            </a:r>
            <a:r>
              <a:rPr lang="en-GB" baseline="0" dirty="0"/>
              <a:t>, Babbler, </a:t>
            </a:r>
            <a:r>
              <a:rPr lang="en-GB" baseline="0" dirty="0" err="1"/>
              <a:t>Quhoma</a:t>
            </a:r>
            <a:r>
              <a:rPr lang="en-GB" baseline="0" dirty="0"/>
              <a:t>, </a:t>
            </a:r>
            <a:r>
              <a:rPr lang="en-GB" baseline="0" dirty="0" err="1"/>
              <a:t>Foooder</a:t>
            </a:r>
            <a:endParaRPr lang="en-GB" dirty="0"/>
          </a:p>
        </p:txBody>
      </p:sp>
      <p:sp>
        <p:nvSpPr>
          <p:cNvPr id="4" name="Slide Number Placeholder 3"/>
          <p:cNvSpPr>
            <a:spLocks noGrp="1"/>
          </p:cNvSpPr>
          <p:nvPr>
            <p:ph type="sldNum" sz="quarter" idx="10"/>
          </p:nvPr>
        </p:nvSpPr>
        <p:spPr/>
        <p:txBody>
          <a:bodyPr/>
          <a:lstStyle/>
          <a:p>
            <a:fld id="{1DEC6684-9EF0-4D84-8723-21B4A0FCD35F}" type="slidenum">
              <a:rPr lang="en-GB" smtClean="0">
                <a:solidFill>
                  <a:prstClr val="black"/>
                </a:solidFill>
              </a:rPr>
              <a:pPr/>
              <a:t>14</a:t>
            </a:fld>
            <a:endParaRPr lang="en-GB">
              <a:solidFill>
                <a:prstClr val="black"/>
              </a:solidFill>
            </a:endParaRPr>
          </a:p>
        </p:txBody>
      </p:sp>
    </p:spTree>
    <p:extLst>
      <p:ext uri="{BB962C8B-B14F-4D97-AF65-F5344CB8AC3E}">
        <p14:creationId xmlns:p14="http://schemas.microsoft.com/office/powerpoint/2010/main" val="3850454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6AA5C-CF72-4665-B22C-DC67BFBFF5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A2AB726F-DFCC-4AA9-98C4-00B28E9098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51CE0170-1B59-4263-8C4A-C876685EF85A}"/>
              </a:ext>
            </a:extLst>
          </p:cNvPr>
          <p:cNvSpPr>
            <a:spLocks noGrp="1"/>
          </p:cNvSpPr>
          <p:nvPr>
            <p:ph type="dt" sz="half" idx="10"/>
          </p:nvPr>
        </p:nvSpPr>
        <p:spPr/>
        <p:txBody>
          <a:bodyPr/>
          <a:lstStyle/>
          <a:p>
            <a:fld id="{F8D01B22-A8D5-4982-A2EC-0E574344645A}" type="datetimeFigureOut">
              <a:rPr lang="en-IL" smtClean="0"/>
              <a:t>14/05/2017</a:t>
            </a:fld>
            <a:endParaRPr lang="en-IL"/>
          </a:p>
        </p:txBody>
      </p:sp>
      <p:sp>
        <p:nvSpPr>
          <p:cNvPr id="5" name="Footer Placeholder 4">
            <a:extLst>
              <a:ext uri="{FF2B5EF4-FFF2-40B4-BE49-F238E27FC236}">
                <a16:creationId xmlns:a16="http://schemas.microsoft.com/office/drawing/2014/main" id="{EA750C7B-D639-49F3-B0DF-C9D470154FCB}"/>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727A5081-6CFA-4DFF-BEDB-6340766E9278}"/>
              </a:ext>
            </a:extLst>
          </p:cNvPr>
          <p:cNvSpPr>
            <a:spLocks noGrp="1"/>
          </p:cNvSpPr>
          <p:nvPr>
            <p:ph type="sldNum" sz="quarter" idx="12"/>
          </p:nvPr>
        </p:nvSpPr>
        <p:spPr/>
        <p:txBody>
          <a:bodyPr/>
          <a:lstStyle/>
          <a:p>
            <a:fld id="{0F1D32E4-1902-451E-9B66-2C9A65856E0A}" type="slidenum">
              <a:rPr lang="en-IL" smtClean="0"/>
              <a:t>‹#›</a:t>
            </a:fld>
            <a:endParaRPr lang="en-IL"/>
          </a:p>
        </p:txBody>
      </p:sp>
    </p:spTree>
    <p:extLst>
      <p:ext uri="{BB962C8B-B14F-4D97-AF65-F5344CB8AC3E}">
        <p14:creationId xmlns:p14="http://schemas.microsoft.com/office/powerpoint/2010/main" val="1754721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47E72-DAB0-44B9-99F0-7C7F9B9ACD80}"/>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82DD136D-01B9-4305-9A75-3A763F49CB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12286A3-FAB3-4562-93BF-86478470D558}"/>
              </a:ext>
            </a:extLst>
          </p:cNvPr>
          <p:cNvSpPr>
            <a:spLocks noGrp="1"/>
          </p:cNvSpPr>
          <p:nvPr>
            <p:ph type="dt" sz="half" idx="10"/>
          </p:nvPr>
        </p:nvSpPr>
        <p:spPr/>
        <p:txBody>
          <a:bodyPr/>
          <a:lstStyle/>
          <a:p>
            <a:fld id="{F8D01B22-A8D5-4982-A2EC-0E574344645A}" type="datetimeFigureOut">
              <a:rPr lang="en-IL" smtClean="0"/>
              <a:t>14/05/2017</a:t>
            </a:fld>
            <a:endParaRPr lang="en-IL"/>
          </a:p>
        </p:txBody>
      </p:sp>
      <p:sp>
        <p:nvSpPr>
          <p:cNvPr id="5" name="Footer Placeholder 4">
            <a:extLst>
              <a:ext uri="{FF2B5EF4-FFF2-40B4-BE49-F238E27FC236}">
                <a16:creationId xmlns:a16="http://schemas.microsoft.com/office/drawing/2014/main" id="{32EFA940-06E0-4DCF-8800-C040FFF7274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51362CE-56ED-4AE5-A7EA-8360934A89B7}"/>
              </a:ext>
            </a:extLst>
          </p:cNvPr>
          <p:cNvSpPr>
            <a:spLocks noGrp="1"/>
          </p:cNvSpPr>
          <p:nvPr>
            <p:ph type="sldNum" sz="quarter" idx="12"/>
          </p:nvPr>
        </p:nvSpPr>
        <p:spPr/>
        <p:txBody>
          <a:bodyPr/>
          <a:lstStyle/>
          <a:p>
            <a:fld id="{0F1D32E4-1902-451E-9B66-2C9A65856E0A}" type="slidenum">
              <a:rPr lang="en-IL" smtClean="0"/>
              <a:t>‹#›</a:t>
            </a:fld>
            <a:endParaRPr lang="en-IL"/>
          </a:p>
        </p:txBody>
      </p:sp>
    </p:spTree>
    <p:extLst>
      <p:ext uri="{BB962C8B-B14F-4D97-AF65-F5344CB8AC3E}">
        <p14:creationId xmlns:p14="http://schemas.microsoft.com/office/powerpoint/2010/main" val="337080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5117EF-DAE4-41D1-B20D-3C4059520A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88C2E9-A022-4805-BB59-613A886CEC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935EBC62-3F43-4183-920E-9856B25E4C3B}"/>
              </a:ext>
            </a:extLst>
          </p:cNvPr>
          <p:cNvSpPr>
            <a:spLocks noGrp="1"/>
          </p:cNvSpPr>
          <p:nvPr>
            <p:ph type="dt" sz="half" idx="10"/>
          </p:nvPr>
        </p:nvSpPr>
        <p:spPr/>
        <p:txBody>
          <a:bodyPr/>
          <a:lstStyle/>
          <a:p>
            <a:fld id="{F8D01B22-A8D5-4982-A2EC-0E574344645A}" type="datetimeFigureOut">
              <a:rPr lang="en-IL" smtClean="0"/>
              <a:t>14/05/2017</a:t>
            </a:fld>
            <a:endParaRPr lang="en-IL"/>
          </a:p>
        </p:txBody>
      </p:sp>
      <p:sp>
        <p:nvSpPr>
          <p:cNvPr id="5" name="Footer Placeholder 4">
            <a:extLst>
              <a:ext uri="{FF2B5EF4-FFF2-40B4-BE49-F238E27FC236}">
                <a16:creationId xmlns:a16="http://schemas.microsoft.com/office/drawing/2014/main" id="{70EC6837-C9E0-4BE7-A054-885C9302100B}"/>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580E45E-3581-4FB1-9B3F-FE530A473F97}"/>
              </a:ext>
            </a:extLst>
          </p:cNvPr>
          <p:cNvSpPr>
            <a:spLocks noGrp="1"/>
          </p:cNvSpPr>
          <p:nvPr>
            <p:ph type="sldNum" sz="quarter" idx="12"/>
          </p:nvPr>
        </p:nvSpPr>
        <p:spPr/>
        <p:txBody>
          <a:bodyPr/>
          <a:lstStyle/>
          <a:p>
            <a:fld id="{0F1D32E4-1902-451E-9B66-2C9A65856E0A}" type="slidenum">
              <a:rPr lang="en-IL" smtClean="0"/>
              <a:t>‹#›</a:t>
            </a:fld>
            <a:endParaRPr lang="en-IL"/>
          </a:p>
        </p:txBody>
      </p:sp>
    </p:spTree>
    <p:extLst>
      <p:ext uri="{BB962C8B-B14F-4D97-AF65-F5344CB8AC3E}">
        <p14:creationId xmlns:p14="http://schemas.microsoft.com/office/powerpoint/2010/main" val="3668594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Klik om de stijl te bewerken</a:t>
            </a:r>
          </a:p>
        </p:txBody>
      </p:sp>
    </p:spTree>
    <p:extLst>
      <p:ext uri="{BB962C8B-B14F-4D97-AF65-F5344CB8AC3E}">
        <p14:creationId xmlns:p14="http://schemas.microsoft.com/office/powerpoint/2010/main" val="352709671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ly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a:t>Klik</a:t>
            </a:r>
            <a:r>
              <a:rPr lang="en-GB" dirty="0"/>
              <a:t> om de </a:t>
            </a:r>
            <a:r>
              <a:rPr lang="en-GB" dirty="0" err="1"/>
              <a:t>stijl</a:t>
            </a:r>
            <a:r>
              <a:rPr lang="en-GB" dirty="0"/>
              <a:t> te </a:t>
            </a:r>
            <a:r>
              <a:rPr lang="en-GB" dirty="0" err="1"/>
              <a:t>bewerken</a:t>
            </a:r>
            <a:endParaRPr lang="en-GB" dirty="0"/>
          </a:p>
        </p:txBody>
      </p:sp>
      <p:sp>
        <p:nvSpPr>
          <p:cNvPr id="3" name="Tijdelijke aanduiding voor dianummer 2"/>
          <p:cNvSpPr>
            <a:spLocks noGrp="1"/>
          </p:cNvSpPr>
          <p:nvPr>
            <p:ph type="sldNum" sz="quarter" idx="10"/>
          </p:nvPr>
        </p:nvSpPr>
        <p:spPr/>
        <p:txBody>
          <a:bodyPr/>
          <a:lstStyle/>
          <a:p>
            <a:pPr>
              <a:lnSpc>
                <a:spcPts val="1200"/>
              </a:lnSpc>
            </a:pPr>
            <a:fld id="{F25965E0-7062-474C-8671-DB3A3CE669B0}" type="slidenum">
              <a:rPr lang="en-GB" smtClean="0"/>
              <a:pPr>
                <a:lnSpc>
                  <a:spcPts val="1200"/>
                </a:lnSpc>
              </a:pPr>
              <a:t>‹#›</a:t>
            </a:fld>
            <a:endParaRPr lang="en-GB" dirty="0"/>
          </a:p>
        </p:txBody>
      </p:sp>
    </p:spTree>
    <p:extLst>
      <p:ext uri="{BB962C8B-B14F-4D97-AF65-F5344CB8AC3E}">
        <p14:creationId xmlns:p14="http://schemas.microsoft.com/office/powerpoint/2010/main" val="3629193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8C74-7F95-4563-A247-A4B5A31CB3A3}"/>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C9171BCF-4443-4BBC-9562-74A16A0010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3E693C5-5AAF-46BB-B3A5-DC60CE49A86B}"/>
              </a:ext>
            </a:extLst>
          </p:cNvPr>
          <p:cNvSpPr>
            <a:spLocks noGrp="1"/>
          </p:cNvSpPr>
          <p:nvPr>
            <p:ph type="dt" sz="half" idx="10"/>
          </p:nvPr>
        </p:nvSpPr>
        <p:spPr/>
        <p:txBody>
          <a:bodyPr/>
          <a:lstStyle/>
          <a:p>
            <a:fld id="{F8D01B22-A8D5-4982-A2EC-0E574344645A}" type="datetimeFigureOut">
              <a:rPr lang="en-IL" smtClean="0"/>
              <a:t>14/05/2017</a:t>
            </a:fld>
            <a:endParaRPr lang="en-IL"/>
          </a:p>
        </p:txBody>
      </p:sp>
      <p:sp>
        <p:nvSpPr>
          <p:cNvPr id="5" name="Footer Placeholder 4">
            <a:extLst>
              <a:ext uri="{FF2B5EF4-FFF2-40B4-BE49-F238E27FC236}">
                <a16:creationId xmlns:a16="http://schemas.microsoft.com/office/drawing/2014/main" id="{806DC6D3-A85D-4104-9401-3A86552E1BB0}"/>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0442CD4F-B301-4E78-9B30-24B5AFAD370F}"/>
              </a:ext>
            </a:extLst>
          </p:cNvPr>
          <p:cNvSpPr>
            <a:spLocks noGrp="1"/>
          </p:cNvSpPr>
          <p:nvPr>
            <p:ph type="sldNum" sz="quarter" idx="12"/>
          </p:nvPr>
        </p:nvSpPr>
        <p:spPr/>
        <p:txBody>
          <a:bodyPr/>
          <a:lstStyle/>
          <a:p>
            <a:fld id="{0F1D32E4-1902-451E-9B66-2C9A65856E0A}" type="slidenum">
              <a:rPr lang="en-IL" smtClean="0"/>
              <a:t>‹#›</a:t>
            </a:fld>
            <a:endParaRPr lang="en-IL"/>
          </a:p>
        </p:txBody>
      </p:sp>
    </p:spTree>
    <p:extLst>
      <p:ext uri="{BB962C8B-B14F-4D97-AF65-F5344CB8AC3E}">
        <p14:creationId xmlns:p14="http://schemas.microsoft.com/office/powerpoint/2010/main" val="2407630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7254-ADF1-4AFA-92B2-77A0E635ED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6F3FA0E1-9D2D-4729-BFAC-EB6865025E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1676CB8-2FFE-4572-B421-82804AFC691B}"/>
              </a:ext>
            </a:extLst>
          </p:cNvPr>
          <p:cNvSpPr>
            <a:spLocks noGrp="1"/>
          </p:cNvSpPr>
          <p:nvPr>
            <p:ph type="dt" sz="half" idx="10"/>
          </p:nvPr>
        </p:nvSpPr>
        <p:spPr/>
        <p:txBody>
          <a:bodyPr/>
          <a:lstStyle/>
          <a:p>
            <a:fld id="{F8D01B22-A8D5-4982-A2EC-0E574344645A}" type="datetimeFigureOut">
              <a:rPr lang="en-IL" smtClean="0"/>
              <a:t>14/05/2017</a:t>
            </a:fld>
            <a:endParaRPr lang="en-IL"/>
          </a:p>
        </p:txBody>
      </p:sp>
      <p:sp>
        <p:nvSpPr>
          <p:cNvPr id="5" name="Footer Placeholder 4">
            <a:extLst>
              <a:ext uri="{FF2B5EF4-FFF2-40B4-BE49-F238E27FC236}">
                <a16:creationId xmlns:a16="http://schemas.microsoft.com/office/drawing/2014/main" id="{A3E2D188-3D70-41C4-89FB-5DD220CDCB40}"/>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3D02AC7-90C6-48DD-A2D5-F7611344B77A}"/>
              </a:ext>
            </a:extLst>
          </p:cNvPr>
          <p:cNvSpPr>
            <a:spLocks noGrp="1"/>
          </p:cNvSpPr>
          <p:nvPr>
            <p:ph type="sldNum" sz="quarter" idx="12"/>
          </p:nvPr>
        </p:nvSpPr>
        <p:spPr/>
        <p:txBody>
          <a:bodyPr/>
          <a:lstStyle/>
          <a:p>
            <a:fld id="{0F1D32E4-1902-451E-9B66-2C9A65856E0A}" type="slidenum">
              <a:rPr lang="en-IL" smtClean="0"/>
              <a:t>‹#›</a:t>
            </a:fld>
            <a:endParaRPr lang="en-IL"/>
          </a:p>
        </p:txBody>
      </p:sp>
    </p:spTree>
    <p:extLst>
      <p:ext uri="{BB962C8B-B14F-4D97-AF65-F5344CB8AC3E}">
        <p14:creationId xmlns:p14="http://schemas.microsoft.com/office/powerpoint/2010/main" val="2789560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8364-744F-4093-9A44-54E6728B7351}"/>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FB05F157-E2DD-426F-A9C6-AC10B18818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6AA46691-362C-4EC8-9A75-D971D86A1DF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5586DD1D-03DA-43ED-BC9D-DEC1162951D3}"/>
              </a:ext>
            </a:extLst>
          </p:cNvPr>
          <p:cNvSpPr>
            <a:spLocks noGrp="1"/>
          </p:cNvSpPr>
          <p:nvPr>
            <p:ph type="dt" sz="half" idx="10"/>
          </p:nvPr>
        </p:nvSpPr>
        <p:spPr/>
        <p:txBody>
          <a:bodyPr/>
          <a:lstStyle/>
          <a:p>
            <a:fld id="{F8D01B22-A8D5-4982-A2EC-0E574344645A}" type="datetimeFigureOut">
              <a:rPr lang="en-IL" smtClean="0"/>
              <a:t>14/05/2017</a:t>
            </a:fld>
            <a:endParaRPr lang="en-IL"/>
          </a:p>
        </p:txBody>
      </p:sp>
      <p:sp>
        <p:nvSpPr>
          <p:cNvPr id="6" name="Footer Placeholder 5">
            <a:extLst>
              <a:ext uri="{FF2B5EF4-FFF2-40B4-BE49-F238E27FC236}">
                <a16:creationId xmlns:a16="http://schemas.microsoft.com/office/drawing/2014/main" id="{FFB4B2E4-1CAC-4699-BC9A-E3059EA6FAB3}"/>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9FDE22C-B455-45C2-ADD2-229B2F306FC6}"/>
              </a:ext>
            </a:extLst>
          </p:cNvPr>
          <p:cNvSpPr>
            <a:spLocks noGrp="1"/>
          </p:cNvSpPr>
          <p:nvPr>
            <p:ph type="sldNum" sz="quarter" idx="12"/>
          </p:nvPr>
        </p:nvSpPr>
        <p:spPr/>
        <p:txBody>
          <a:bodyPr/>
          <a:lstStyle/>
          <a:p>
            <a:fld id="{0F1D32E4-1902-451E-9B66-2C9A65856E0A}" type="slidenum">
              <a:rPr lang="en-IL" smtClean="0"/>
              <a:t>‹#›</a:t>
            </a:fld>
            <a:endParaRPr lang="en-IL"/>
          </a:p>
        </p:txBody>
      </p:sp>
    </p:spTree>
    <p:extLst>
      <p:ext uri="{BB962C8B-B14F-4D97-AF65-F5344CB8AC3E}">
        <p14:creationId xmlns:p14="http://schemas.microsoft.com/office/powerpoint/2010/main" val="40631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14F7A-EC4F-4366-BAC1-45F98BFC27BD}"/>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0C6C62C0-26CD-4BB3-AD98-F11448A773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BBEB9E-0981-4E50-A03D-7C34E7FC64F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49D6B883-A7AA-4D35-AAA1-B7CE62776F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A3851D3-8CAF-4FE5-B4C1-A6276F4464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43E7B169-D8E4-4DA2-B16E-1F2AF8CEAC20}"/>
              </a:ext>
            </a:extLst>
          </p:cNvPr>
          <p:cNvSpPr>
            <a:spLocks noGrp="1"/>
          </p:cNvSpPr>
          <p:nvPr>
            <p:ph type="dt" sz="half" idx="10"/>
          </p:nvPr>
        </p:nvSpPr>
        <p:spPr/>
        <p:txBody>
          <a:bodyPr/>
          <a:lstStyle/>
          <a:p>
            <a:fld id="{F8D01B22-A8D5-4982-A2EC-0E574344645A}" type="datetimeFigureOut">
              <a:rPr lang="en-IL" smtClean="0"/>
              <a:t>14/05/2017</a:t>
            </a:fld>
            <a:endParaRPr lang="en-IL"/>
          </a:p>
        </p:txBody>
      </p:sp>
      <p:sp>
        <p:nvSpPr>
          <p:cNvPr id="8" name="Footer Placeholder 7">
            <a:extLst>
              <a:ext uri="{FF2B5EF4-FFF2-40B4-BE49-F238E27FC236}">
                <a16:creationId xmlns:a16="http://schemas.microsoft.com/office/drawing/2014/main" id="{89F13360-7377-4AC6-9236-F4A2B684A55A}"/>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146004B8-3F90-44B1-9949-9CA17339DF2B}"/>
              </a:ext>
            </a:extLst>
          </p:cNvPr>
          <p:cNvSpPr>
            <a:spLocks noGrp="1"/>
          </p:cNvSpPr>
          <p:nvPr>
            <p:ph type="sldNum" sz="quarter" idx="12"/>
          </p:nvPr>
        </p:nvSpPr>
        <p:spPr/>
        <p:txBody>
          <a:bodyPr/>
          <a:lstStyle/>
          <a:p>
            <a:fld id="{0F1D32E4-1902-451E-9B66-2C9A65856E0A}" type="slidenum">
              <a:rPr lang="en-IL" smtClean="0"/>
              <a:t>‹#›</a:t>
            </a:fld>
            <a:endParaRPr lang="en-IL"/>
          </a:p>
        </p:txBody>
      </p:sp>
    </p:spTree>
    <p:extLst>
      <p:ext uri="{BB962C8B-B14F-4D97-AF65-F5344CB8AC3E}">
        <p14:creationId xmlns:p14="http://schemas.microsoft.com/office/powerpoint/2010/main" val="3438633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880B1-72BD-4BB9-B9BC-DDE1DB5212C8}"/>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EF559C4B-748C-47CC-9B4B-B974EC5A5A22}"/>
              </a:ext>
            </a:extLst>
          </p:cNvPr>
          <p:cNvSpPr>
            <a:spLocks noGrp="1"/>
          </p:cNvSpPr>
          <p:nvPr>
            <p:ph type="dt" sz="half" idx="10"/>
          </p:nvPr>
        </p:nvSpPr>
        <p:spPr/>
        <p:txBody>
          <a:bodyPr/>
          <a:lstStyle/>
          <a:p>
            <a:fld id="{F8D01B22-A8D5-4982-A2EC-0E574344645A}" type="datetimeFigureOut">
              <a:rPr lang="en-IL" smtClean="0"/>
              <a:t>14/05/2017</a:t>
            </a:fld>
            <a:endParaRPr lang="en-IL"/>
          </a:p>
        </p:txBody>
      </p:sp>
      <p:sp>
        <p:nvSpPr>
          <p:cNvPr id="4" name="Footer Placeholder 3">
            <a:extLst>
              <a:ext uri="{FF2B5EF4-FFF2-40B4-BE49-F238E27FC236}">
                <a16:creationId xmlns:a16="http://schemas.microsoft.com/office/drawing/2014/main" id="{888F24B9-3878-4FD5-A73E-825509A7E91A}"/>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52FAC8F9-2562-45B0-9A51-DDDABD3CA0CC}"/>
              </a:ext>
            </a:extLst>
          </p:cNvPr>
          <p:cNvSpPr>
            <a:spLocks noGrp="1"/>
          </p:cNvSpPr>
          <p:nvPr>
            <p:ph type="sldNum" sz="quarter" idx="12"/>
          </p:nvPr>
        </p:nvSpPr>
        <p:spPr/>
        <p:txBody>
          <a:bodyPr/>
          <a:lstStyle/>
          <a:p>
            <a:fld id="{0F1D32E4-1902-451E-9B66-2C9A65856E0A}" type="slidenum">
              <a:rPr lang="en-IL" smtClean="0"/>
              <a:t>‹#›</a:t>
            </a:fld>
            <a:endParaRPr lang="en-IL"/>
          </a:p>
        </p:txBody>
      </p:sp>
    </p:spTree>
    <p:extLst>
      <p:ext uri="{BB962C8B-B14F-4D97-AF65-F5344CB8AC3E}">
        <p14:creationId xmlns:p14="http://schemas.microsoft.com/office/powerpoint/2010/main" val="1061647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0FC589-394C-41A5-9023-16C7DFA071B6}"/>
              </a:ext>
            </a:extLst>
          </p:cNvPr>
          <p:cNvSpPr>
            <a:spLocks noGrp="1"/>
          </p:cNvSpPr>
          <p:nvPr>
            <p:ph type="dt" sz="half" idx="10"/>
          </p:nvPr>
        </p:nvSpPr>
        <p:spPr/>
        <p:txBody>
          <a:bodyPr/>
          <a:lstStyle/>
          <a:p>
            <a:fld id="{F8D01B22-A8D5-4982-A2EC-0E574344645A}" type="datetimeFigureOut">
              <a:rPr lang="en-IL" smtClean="0"/>
              <a:t>14/05/2017</a:t>
            </a:fld>
            <a:endParaRPr lang="en-IL"/>
          </a:p>
        </p:txBody>
      </p:sp>
      <p:sp>
        <p:nvSpPr>
          <p:cNvPr id="3" name="Footer Placeholder 2">
            <a:extLst>
              <a:ext uri="{FF2B5EF4-FFF2-40B4-BE49-F238E27FC236}">
                <a16:creationId xmlns:a16="http://schemas.microsoft.com/office/drawing/2014/main" id="{746A1E7D-C8C8-46D6-8695-DB0D6EB2627B}"/>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A9023261-DA0B-4011-8165-DCDA02D7B162}"/>
              </a:ext>
            </a:extLst>
          </p:cNvPr>
          <p:cNvSpPr>
            <a:spLocks noGrp="1"/>
          </p:cNvSpPr>
          <p:nvPr>
            <p:ph type="sldNum" sz="quarter" idx="12"/>
          </p:nvPr>
        </p:nvSpPr>
        <p:spPr/>
        <p:txBody>
          <a:bodyPr/>
          <a:lstStyle/>
          <a:p>
            <a:fld id="{0F1D32E4-1902-451E-9B66-2C9A65856E0A}" type="slidenum">
              <a:rPr lang="en-IL" smtClean="0"/>
              <a:t>‹#›</a:t>
            </a:fld>
            <a:endParaRPr lang="en-IL"/>
          </a:p>
        </p:txBody>
      </p:sp>
    </p:spTree>
    <p:extLst>
      <p:ext uri="{BB962C8B-B14F-4D97-AF65-F5344CB8AC3E}">
        <p14:creationId xmlns:p14="http://schemas.microsoft.com/office/powerpoint/2010/main" val="3616578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8A95D-6149-4D47-BF36-7C97387E75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4E57F4B7-AB63-4E6A-B7EC-99F1BEDD8E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9EA0EB56-9B38-415F-BFE0-22C47110B0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CB2442-4AB3-4EE9-9A9B-4E8048F6B2EF}"/>
              </a:ext>
            </a:extLst>
          </p:cNvPr>
          <p:cNvSpPr>
            <a:spLocks noGrp="1"/>
          </p:cNvSpPr>
          <p:nvPr>
            <p:ph type="dt" sz="half" idx="10"/>
          </p:nvPr>
        </p:nvSpPr>
        <p:spPr/>
        <p:txBody>
          <a:bodyPr/>
          <a:lstStyle/>
          <a:p>
            <a:fld id="{F8D01B22-A8D5-4982-A2EC-0E574344645A}" type="datetimeFigureOut">
              <a:rPr lang="en-IL" smtClean="0"/>
              <a:t>14/05/2017</a:t>
            </a:fld>
            <a:endParaRPr lang="en-IL"/>
          </a:p>
        </p:txBody>
      </p:sp>
      <p:sp>
        <p:nvSpPr>
          <p:cNvPr id="6" name="Footer Placeholder 5">
            <a:extLst>
              <a:ext uri="{FF2B5EF4-FFF2-40B4-BE49-F238E27FC236}">
                <a16:creationId xmlns:a16="http://schemas.microsoft.com/office/drawing/2014/main" id="{8C2CB4B5-77B2-4460-86A8-4A1B26E615F7}"/>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DC8DD309-CE72-435F-85E8-9D7471699E7E}"/>
              </a:ext>
            </a:extLst>
          </p:cNvPr>
          <p:cNvSpPr>
            <a:spLocks noGrp="1"/>
          </p:cNvSpPr>
          <p:nvPr>
            <p:ph type="sldNum" sz="quarter" idx="12"/>
          </p:nvPr>
        </p:nvSpPr>
        <p:spPr/>
        <p:txBody>
          <a:bodyPr/>
          <a:lstStyle/>
          <a:p>
            <a:fld id="{0F1D32E4-1902-451E-9B66-2C9A65856E0A}" type="slidenum">
              <a:rPr lang="en-IL" smtClean="0"/>
              <a:t>‹#›</a:t>
            </a:fld>
            <a:endParaRPr lang="en-IL"/>
          </a:p>
        </p:txBody>
      </p:sp>
    </p:spTree>
    <p:extLst>
      <p:ext uri="{BB962C8B-B14F-4D97-AF65-F5344CB8AC3E}">
        <p14:creationId xmlns:p14="http://schemas.microsoft.com/office/powerpoint/2010/main" val="1036341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4E42-06CF-405D-BA2E-C54B2B0CB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5C545336-B481-4064-A661-1636542B2D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87873841-61EC-4414-A6F6-D239A119B7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88D28A-66EA-404F-AA3B-03CA3834DAE8}"/>
              </a:ext>
            </a:extLst>
          </p:cNvPr>
          <p:cNvSpPr>
            <a:spLocks noGrp="1"/>
          </p:cNvSpPr>
          <p:nvPr>
            <p:ph type="dt" sz="half" idx="10"/>
          </p:nvPr>
        </p:nvSpPr>
        <p:spPr/>
        <p:txBody>
          <a:bodyPr/>
          <a:lstStyle/>
          <a:p>
            <a:fld id="{F8D01B22-A8D5-4982-A2EC-0E574344645A}" type="datetimeFigureOut">
              <a:rPr lang="en-IL" smtClean="0"/>
              <a:t>14/05/2017</a:t>
            </a:fld>
            <a:endParaRPr lang="en-IL"/>
          </a:p>
        </p:txBody>
      </p:sp>
      <p:sp>
        <p:nvSpPr>
          <p:cNvPr id="6" name="Footer Placeholder 5">
            <a:extLst>
              <a:ext uri="{FF2B5EF4-FFF2-40B4-BE49-F238E27FC236}">
                <a16:creationId xmlns:a16="http://schemas.microsoft.com/office/drawing/2014/main" id="{96726548-FAA7-4FB9-8D1B-9A7C8DAE46A8}"/>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97D2120-A043-4140-8BCD-9F37DD856049}"/>
              </a:ext>
            </a:extLst>
          </p:cNvPr>
          <p:cNvSpPr>
            <a:spLocks noGrp="1"/>
          </p:cNvSpPr>
          <p:nvPr>
            <p:ph type="sldNum" sz="quarter" idx="12"/>
          </p:nvPr>
        </p:nvSpPr>
        <p:spPr/>
        <p:txBody>
          <a:bodyPr/>
          <a:lstStyle/>
          <a:p>
            <a:fld id="{0F1D32E4-1902-451E-9B66-2C9A65856E0A}" type="slidenum">
              <a:rPr lang="en-IL" smtClean="0"/>
              <a:t>‹#›</a:t>
            </a:fld>
            <a:endParaRPr lang="en-IL"/>
          </a:p>
        </p:txBody>
      </p:sp>
    </p:spTree>
    <p:extLst>
      <p:ext uri="{BB962C8B-B14F-4D97-AF65-F5344CB8AC3E}">
        <p14:creationId xmlns:p14="http://schemas.microsoft.com/office/powerpoint/2010/main" val="1007356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116B2F-3F8E-4ADB-95B9-D901D37129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66303A8C-46D7-4E4E-B847-475F3B1264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E0B1BAB-B958-41D8-8F00-50289BF921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D01B22-A8D5-4982-A2EC-0E574344645A}" type="datetimeFigureOut">
              <a:rPr lang="en-IL" smtClean="0"/>
              <a:t>14/05/2017</a:t>
            </a:fld>
            <a:endParaRPr lang="en-IL"/>
          </a:p>
        </p:txBody>
      </p:sp>
      <p:sp>
        <p:nvSpPr>
          <p:cNvPr id="5" name="Footer Placeholder 4">
            <a:extLst>
              <a:ext uri="{FF2B5EF4-FFF2-40B4-BE49-F238E27FC236}">
                <a16:creationId xmlns:a16="http://schemas.microsoft.com/office/drawing/2014/main" id="{0622CC5C-2667-47C7-A033-4B600F4D51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A1278E2C-FD11-4733-8FE5-0E6505C48B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D32E4-1902-451E-9B66-2C9A65856E0A}" type="slidenum">
              <a:rPr lang="en-IL" smtClean="0"/>
              <a:t>‹#›</a:t>
            </a:fld>
            <a:endParaRPr lang="en-IL"/>
          </a:p>
        </p:txBody>
      </p:sp>
    </p:spTree>
    <p:extLst>
      <p:ext uri="{BB962C8B-B14F-4D97-AF65-F5344CB8AC3E}">
        <p14:creationId xmlns:p14="http://schemas.microsoft.com/office/powerpoint/2010/main" val="2773269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gif"/><Relationship Id="rId13" Type="http://schemas.openxmlformats.org/officeDocument/2006/relationships/image" Target="../media/image33.jpeg"/><Relationship Id="rId3" Type="http://schemas.openxmlformats.org/officeDocument/2006/relationships/image" Target="../media/image23.jpeg"/><Relationship Id="rId7" Type="http://schemas.openxmlformats.org/officeDocument/2006/relationships/image" Target="../media/image27.jpeg"/><Relationship Id="rId12"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image" Target="../media/image13.jpeg"/><Relationship Id="rId3" Type="http://schemas.openxmlformats.org/officeDocument/2006/relationships/image" Target="../media/image3.wmf"/><Relationship Id="rId7" Type="http://schemas.openxmlformats.org/officeDocument/2006/relationships/image" Target="../media/image7.wmf"/><Relationship Id="rId12"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wmf"/><Relationship Id="rId11" Type="http://schemas.openxmlformats.org/officeDocument/2006/relationships/image" Target="../media/image11.jpeg"/><Relationship Id="rId5" Type="http://schemas.openxmlformats.org/officeDocument/2006/relationships/image" Target="../media/image5.wmf"/><Relationship Id="rId15" Type="http://schemas.openxmlformats.org/officeDocument/2006/relationships/image" Target="../media/image15.gif"/><Relationship Id="rId10" Type="http://schemas.openxmlformats.org/officeDocument/2006/relationships/image" Target="../media/image10.png"/><Relationship Id="rId4" Type="http://schemas.openxmlformats.org/officeDocument/2006/relationships/image" Target="../media/image4.wmf"/><Relationship Id="rId9" Type="http://schemas.openxmlformats.org/officeDocument/2006/relationships/image" Target="../media/image9.wmf"/><Relationship Id="rId14"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3.xml"/><Relationship Id="rId5" Type="http://schemas.openxmlformats.org/officeDocument/2006/relationships/image" Target="../media/image19.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FD7E4-7A0A-48A9-A7E2-989F7EAE5737}"/>
              </a:ext>
            </a:extLst>
          </p:cNvPr>
          <p:cNvSpPr>
            <a:spLocks noGrp="1"/>
          </p:cNvSpPr>
          <p:nvPr>
            <p:ph type="ctrTitle"/>
          </p:nvPr>
        </p:nvSpPr>
        <p:spPr>
          <a:xfrm>
            <a:off x="309491" y="575961"/>
            <a:ext cx="12745328" cy="3347294"/>
          </a:xfrm>
        </p:spPr>
        <p:txBody>
          <a:bodyPr>
            <a:noAutofit/>
          </a:bodyPr>
          <a:lstStyle/>
          <a:p>
            <a:pPr algn="l">
              <a:lnSpc>
                <a:spcPts val="14000"/>
              </a:lnSpc>
            </a:pPr>
            <a:r>
              <a:rPr lang="en-US" sz="9600" dirty="0"/>
              <a:t>Green 					   IOT </a:t>
            </a:r>
            <a:r>
              <a:rPr lang="en-US" dirty="0"/>
              <a:t>Agriculture</a:t>
            </a:r>
            <a:endParaRPr lang="en-IL" sz="9600" dirty="0"/>
          </a:p>
        </p:txBody>
      </p:sp>
    </p:spTree>
    <p:extLst>
      <p:ext uri="{BB962C8B-B14F-4D97-AF65-F5344CB8AC3E}">
        <p14:creationId xmlns:p14="http://schemas.microsoft.com/office/powerpoint/2010/main" val="1336019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p:cNvSpPr/>
          <p:nvPr/>
        </p:nvSpPr>
        <p:spPr>
          <a:xfrm>
            <a:off x="1531711" y="4182354"/>
            <a:ext cx="2190367" cy="33431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a:solidFill>
                <a:srgbClr val="005172"/>
              </a:solidFill>
            </a:endParaRPr>
          </a:p>
        </p:txBody>
      </p:sp>
      <p:sp>
        <p:nvSpPr>
          <p:cNvPr id="4" name="Slide Number Placeholder 3"/>
          <p:cNvSpPr>
            <a:spLocks noGrp="1"/>
          </p:cNvSpPr>
          <p:nvPr>
            <p:ph type="sldNum" sz="quarter" idx="10"/>
          </p:nvPr>
        </p:nvSpPr>
        <p:spPr>
          <a:xfrm>
            <a:off x="9720405" y="6724512"/>
            <a:ext cx="468000" cy="164250"/>
          </a:xfrm>
        </p:spPr>
        <p:txBody>
          <a:bodyPr/>
          <a:lstStyle/>
          <a:p>
            <a:pPr>
              <a:lnSpc>
                <a:spcPts val="1200"/>
              </a:lnSpc>
            </a:pPr>
            <a:fld id="{F25965E0-7062-474C-8671-DB3A3CE669B0}" type="slidenum">
              <a:rPr lang="en-GB">
                <a:solidFill>
                  <a:srgbClr val="005172"/>
                </a:solidFill>
              </a:rPr>
              <a:pPr>
                <a:lnSpc>
                  <a:spcPts val="1200"/>
                </a:lnSpc>
              </a:pPr>
              <a:t>10</a:t>
            </a:fld>
            <a:endParaRPr lang="en-GB" dirty="0">
              <a:solidFill>
                <a:srgbClr val="005172"/>
              </a:solidFill>
            </a:endParaRPr>
          </a:p>
        </p:txBody>
      </p:sp>
      <p:sp>
        <p:nvSpPr>
          <p:cNvPr id="11" name="AutoShape 6" descr="Afbeeldingsresultaat voor smartphone icon"/>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005172"/>
              </a:solidFill>
            </a:endParaRPr>
          </a:p>
        </p:txBody>
      </p:sp>
      <p:grpSp>
        <p:nvGrpSpPr>
          <p:cNvPr id="93" name="Group 92"/>
          <p:cNvGrpSpPr/>
          <p:nvPr/>
        </p:nvGrpSpPr>
        <p:grpSpPr>
          <a:xfrm>
            <a:off x="3722079" y="1350041"/>
            <a:ext cx="7042277" cy="5523389"/>
            <a:chOff x="2198078" y="1350040"/>
            <a:chExt cx="7042277" cy="5523389"/>
          </a:xfrm>
        </p:grpSpPr>
        <p:sp>
          <p:nvSpPr>
            <p:cNvPr id="10" name="TextBox 9"/>
            <p:cNvSpPr txBox="1"/>
            <p:nvPr/>
          </p:nvSpPr>
          <p:spPr>
            <a:xfrm>
              <a:off x="4556925" y="1350040"/>
              <a:ext cx="2326278" cy="323165"/>
            </a:xfrm>
            <a:prstGeom prst="rect">
              <a:avLst/>
            </a:prstGeom>
            <a:noFill/>
          </p:spPr>
          <p:txBody>
            <a:bodyPr wrap="none" rtlCol="0">
              <a:spAutoFit/>
            </a:bodyPr>
            <a:lstStyle/>
            <a:p>
              <a:pPr>
                <a:lnSpc>
                  <a:spcPts val="1800"/>
                </a:lnSpc>
              </a:pPr>
              <a:r>
                <a:rPr lang="en-GB" sz="1400" b="1" dirty="0">
                  <a:solidFill>
                    <a:srgbClr val="005172"/>
                  </a:solidFill>
                  <a:latin typeface="Verdana" pitchFamily="34" charset="0"/>
                </a:rPr>
                <a:t>5. System of systems</a:t>
              </a:r>
            </a:p>
          </p:txBody>
        </p:sp>
        <p:grpSp>
          <p:nvGrpSpPr>
            <p:cNvPr id="90" name="Group 89"/>
            <p:cNvGrpSpPr/>
            <p:nvPr/>
          </p:nvGrpSpPr>
          <p:grpSpPr>
            <a:xfrm>
              <a:off x="2198078" y="1608446"/>
              <a:ext cx="7042277" cy="5264983"/>
              <a:chOff x="2198078" y="1608446"/>
              <a:chExt cx="7042277" cy="5264983"/>
            </a:xfrm>
          </p:grpSpPr>
          <p:sp>
            <p:nvSpPr>
              <p:cNvPr id="81" name="Rectangle 80"/>
              <p:cNvSpPr/>
              <p:nvPr/>
            </p:nvSpPr>
            <p:spPr>
              <a:xfrm>
                <a:off x="2198078" y="4086765"/>
                <a:ext cx="6954772" cy="334313"/>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a:solidFill>
                    <a:srgbClr val="005172"/>
                  </a:solidFill>
                </a:endParaRPr>
              </a:p>
            </p:txBody>
          </p:sp>
          <p:sp>
            <p:nvSpPr>
              <p:cNvPr id="1040" name="Oval 1039"/>
              <p:cNvSpPr/>
              <p:nvPr/>
            </p:nvSpPr>
            <p:spPr>
              <a:xfrm>
                <a:off x="4946150" y="2883866"/>
                <a:ext cx="2902404" cy="2902404"/>
              </a:xfrm>
              <a:prstGeom prst="ellipse">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100" dirty="0">
                    <a:solidFill>
                      <a:srgbClr val="005172"/>
                    </a:solidFill>
                  </a:rPr>
                  <a:t>farm</a:t>
                </a:r>
              </a:p>
              <a:p>
                <a:pPr algn="ctr"/>
                <a:r>
                  <a:rPr lang="en-GB" sz="1100" dirty="0">
                    <a:solidFill>
                      <a:srgbClr val="005172"/>
                    </a:solidFill>
                  </a:rPr>
                  <a:t>management</a:t>
                </a:r>
              </a:p>
              <a:p>
                <a:pPr algn="ctr"/>
                <a:r>
                  <a:rPr lang="en-GB" sz="1100" dirty="0">
                    <a:solidFill>
                      <a:srgbClr val="005172"/>
                    </a:solidFill>
                  </a:rPr>
                  <a:t>system</a:t>
                </a:r>
              </a:p>
            </p:txBody>
          </p:sp>
          <p:cxnSp>
            <p:nvCxnSpPr>
              <p:cNvPr id="24" name="Straight Connector 23"/>
              <p:cNvCxnSpPr>
                <a:stCxn id="57" idx="3"/>
                <a:endCxn id="61" idx="3"/>
              </p:cNvCxnSpPr>
              <p:nvPr/>
            </p:nvCxnSpPr>
            <p:spPr>
              <a:xfrm flipH="1">
                <a:off x="5764575" y="6095270"/>
                <a:ext cx="235073" cy="36249"/>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pic>
            <p:nvPicPr>
              <p:cNvPr id="54" name="Picture 2" descr="Afbeeldingsresultaat voor tractor clipar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28622" y="3945205"/>
                <a:ext cx="1209540" cy="92733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9" descr="http://simpleicon.com/wp-content/uploads/signal-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7676" y="3731817"/>
                <a:ext cx="328390" cy="336129"/>
              </a:xfrm>
              <a:prstGeom prst="rect">
                <a:avLst/>
              </a:prstGeom>
              <a:noFill/>
              <a:extLst>
                <a:ext uri="{909E8E84-426E-40DD-AFC4-6F175D3DCCD1}">
                  <a14:hiddenFill xmlns:a14="http://schemas.microsoft.com/office/drawing/2010/main">
                    <a:solidFill>
                      <a:srgbClr val="FFFFFF"/>
                    </a:solidFill>
                  </a14:hiddenFill>
                </a:ext>
              </a:extLst>
            </p:spPr>
          </p:pic>
          <p:sp>
            <p:nvSpPr>
              <p:cNvPr id="53" name="Oval 52"/>
              <p:cNvSpPr/>
              <p:nvPr/>
            </p:nvSpPr>
            <p:spPr>
              <a:xfrm>
                <a:off x="4401761" y="3801683"/>
                <a:ext cx="1124879" cy="1137610"/>
              </a:xfrm>
              <a:prstGeom prst="ellipse">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100" dirty="0">
                    <a:solidFill>
                      <a:srgbClr val="005172"/>
                    </a:solidFill>
                  </a:rPr>
                  <a:t>farm equipment system</a:t>
                </a:r>
              </a:p>
            </p:txBody>
          </p:sp>
          <p:sp>
            <p:nvSpPr>
              <p:cNvPr id="56" name="Oval 55"/>
              <p:cNvSpPr/>
              <p:nvPr/>
            </p:nvSpPr>
            <p:spPr>
              <a:xfrm>
                <a:off x="5764575" y="2457267"/>
                <a:ext cx="1124879" cy="1137610"/>
              </a:xfrm>
              <a:prstGeom prst="ellipse">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100" dirty="0">
                    <a:solidFill>
                      <a:srgbClr val="005172"/>
                    </a:solidFill>
                  </a:rPr>
                  <a:t>weather data system</a:t>
                </a:r>
              </a:p>
            </p:txBody>
          </p:sp>
          <p:sp>
            <p:nvSpPr>
              <p:cNvPr id="57" name="Oval 56"/>
              <p:cNvSpPr/>
              <p:nvPr/>
            </p:nvSpPr>
            <p:spPr>
              <a:xfrm>
                <a:off x="5834913" y="5124259"/>
                <a:ext cx="1124879" cy="1137610"/>
              </a:xfrm>
              <a:prstGeom prst="ellipse">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100" dirty="0">
                    <a:solidFill>
                      <a:srgbClr val="005172"/>
                    </a:solidFill>
                  </a:rPr>
                  <a:t>irrigation system</a:t>
                </a:r>
              </a:p>
            </p:txBody>
          </p:sp>
          <p:sp>
            <p:nvSpPr>
              <p:cNvPr id="58" name="Oval 57"/>
              <p:cNvSpPr/>
              <p:nvPr/>
            </p:nvSpPr>
            <p:spPr>
              <a:xfrm>
                <a:off x="7259269" y="3840069"/>
                <a:ext cx="1124879" cy="1137610"/>
              </a:xfrm>
              <a:prstGeom prst="ellipse">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100" dirty="0">
                    <a:solidFill>
                      <a:srgbClr val="005172"/>
                    </a:solidFill>
                  </a:rPr>
                  <a:t>seed optimizing system</a:t>
                </a:r>
              </a:p>
            </p:txBody>
          </p:sp>
          <p:sp>
            <p:nvSpPr>
              <p:cNvPr id="61" name="TextBox 60"/>
              <p:cNvSpPr txBox="1"/>
              <p:nvPr/>
            </p:nvSpPr>
            <p:spPr>
              <a:xfrm>
                <a:off x="5039697" y="5916075"/>
                <a:ext cx="724878" cy="430887"/>
              </a:xfrm>
              <a:prstGeom prst="rect">
                <a:avLst/>
              </a:prstGeom>
              <a:noFill/>
            </p:spPr>
            <p:txBody>
              <a:bodyPr wrap="none" rtlCol="0">
                <a:spAutoFit/>
              </a:bodyPr>
              <a:lstStyle/>
              <a:p>
                <a:pPr algn="ctr"/>
                <a:r>
                  <a:rPr lang="en-GB" sz="1100" dirty="0">
                    <a:solidFill>
                      <a:srgbClr val="005172"/>
                    </a:solidFill>
                    <a:latin typeface="Verdana" pitchFamily="34" charset="0"/>
                  </a:rPr>
                  <a:t>field</a:t>
                </a:r>
              </a:p>
              <a:p>
                <a:pPr algn="ctr"/>
                <a:r>
                  <a:rPr lang="en-GB" sz="1100" dirty="0">
                    <a:solidFill>
                      <a:srgbClr val="005172"/>
                    </a:solidFill>
                    <a:latin typeface="Verdana" pitchFamily="34" charset="0"/>
                  </a:rPr>
                  <a:t>sensors</a:t>
                </a:r>
              </a:p>
            </p:txBody>
          </p:sp>
          <p:sp>
            <p:nvSpPr>
              <p:cNvPr id="66" name="TextBox 65"/>
              <p:cNvSpPr txBox="1"/>
              <p:nvPr/>
            </p:nvSpPr>
            <p:spPr>
              <a:xfrm>
                <a:off x="5959571" y="6442542"/>
                <a:ext cx="875561" cy="430887"/>
              </a:xfrm>
              <a:prstGeom prst="rect">
                <a:avLst/>
              </a:prstGeom>
              <a:noFill/>
            </p:spPr>
            <p:txBody>
              <a:bodyPr wrap="none" rtlCol="0">
                <a:spAutoFit/>
              </a:bodyPr>
              <a:lstStyle/>
              <a:p>
                <a:pPr algn="ctr"/>
                <a:r>
                  <a:rPr lang="en-GB" sz="1100" dirty="0">
                    <a:solidFill>
                      <a:srgbClr val="005172"/>
                    </a:solidFill>
                    <a:latin typeface="Verdana" pitchFamily="34" charset="0"/>
                  </a:rPr>
                  <a:t>irrigation </a:t>
                </a:r>
              </a:p>
              <a:p>
                <a:pPr algn="ctr"/>
                <a:r>
                  <a:rPr lang="en-GB" sz="1100" dirty="0">
                    <a:solidFill>
                      <a:srgbClr val="005172"/>
                    </a:solidFill>
                    <a:latin typeface="Verdana" pitchFamily="34" charset="0"/>
                  </a:rPr>
                  <a:t>nodes</a:t>
                </a:r>
              </a:p>
            </p:txBody>
          </p:sp>
          <p:cxnSp>
            <p:nvCxnSpPr>
              <p:cNvPr id="67" name="Straight Connector 66"/>
              <p:cNvCxnSpPr>
                <a:stCxn id="57" idx="4"/>
                <a:endCxn id="66" idx="0"/>
              </p:cNvCxnSpPr>
              <p:nvPr/>
            </p:nvCxnSpPr>
            <p:spPr>
              <a:xfrm flipH="1">
                <a:off x="6397352" y="6261869"/>
                <a:ext cx="1" cy="18067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7021338" y="5927644"/>
                <a:ext cx="950902" cy="430887"/>
              </a:xfrm>
              <a:prstGeom prst="rect">
                <a:avLst/>
              </a:prstGeom>
              <a:noFill/>
            </p:spPr>
            <p:txBody>
              <a:bodyPr wrap="none" rtlCol="0">
                <a:spAutoFit/>
              </a:bodyPr>
              <a:lstStyle/>
              <a:p>
                <a:pPr algn="ctr"/>
                <a:r>
                  <a:rPr lang="en-GB" sz="1100" dirty="0">
                    <a:solidFill>
                      <a:srgbClr val="005172"/>
                    </a:solidFill>
                    <a:latin typeface="Verdana" pitchFamily="34" charset="0"/>
                  </a:rPr>
                  <a:t>irrigation </a:t>
                </a:r>
              </a:p>
              <a:p>
                <a:pPr algn="ctr"/>
                <a:r>
                  <a:rPr lang="en-GB" sz="1100" dirty="0">
                    <a:solidFill>
                      <a:srgbClr val="005172"/>
                    </a:solidFill>
                    <a:latin typeface="Verdana" pitchFamily="34" charset="0"/>
                  </a:rPr>
                  <a:t>application</a:t>
                </a:r>
              </a:p>
            </p:txBody>
          </p:sp>
          <p:cxnSp>
            <p:nvCxnSpPr>
              <p:cNvPr id="75" name="Straight Connector 74"/>
              <p:cNvCxnSpPr>
                <a:stCxn id="84" idx="2"/>
                <a:endCxn id="58" idx="7"/>
              </p:cNvCxnSpPr>
              <p:nvPr/>
            </p:nvCxnSpPr>
            <p:spPr>
              <a:xfrm flipH="1">
                <a:off x="8219413" y="3626236"/>
                <a:ext cx="73499" cy="380432"/>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7768813" y="5171881"/>
                <a:ext cx="1056700" cy="600164"/>
              </a:xfrm>
              <a:prstGeom prst="rect">
                <a:avLst/>
              </a:prstGeom>
              <a:noFill/>
            </p:spPr>
            <p:txBody>
              <a:bodyPr wrap="none" rtlCol="0">
                <a:spAutoFit/>
              </a:bodyPr>
              <a:lstStyle/>
              <a:p>
                <a:pPr algn="ctr"/>
                <a:r>
                  <a:rPr lang="en-GB" sz="1100" dirty="0">
                    <a:solidFill>
                      <a:srgbClr val="005172"/>
                    </a:solidFill>
                    <a:latin typeface="Verdana" pitchFamily="34" charset="0"/>
                  </a:rPr>
                  <a:t>seed</a:t>
                </a:r>
              </a:p>
              <a:p>
                <a:pPr algn="ctr"/>
                <a:r>
                  <a:rPr lang="en-GB" sz="1100" dirty="0">
                    <a:solidFill>
                      <a:srgbClr val="005172"/>
                    </a:solidFill>
                    <a:latin typeface="Verdana" pitchFamily="34" charset="0"/>
                  </a:rPr>
                  <a:t>optimization</a:t>
                </a:r>
              </a:p>
              <a:p>
                <a:pPr algn="ctr"/>
                <a:r>
                  <a:rPr lang="en-GB" sz="1100" dirty="0">
                    <a:solidFill>
                      <a:srgbClr val="005172"/>
                    </a:solidFill>
                    <a:latin typeface="Verdana" pitchFamily="34" charset="0"/>
                  </a:rPr>
                  <a:t>application</a:t>
                </a:r>
              </a:p>
            </p:txBody>
          </p:sp>
          <p:sp>
            <p:nvSpPr>
              <p:cNvPr id="84" name="TextBox 83"/>
              <p:cNvSpPr txBox="1"/>
              <p:nvPr/>
            </p:nvSpPr>
            <p:spPr>
              <a:xfrm>
                <a:off x="7751738" y="3026072"/>
                <a:ext cx="1082348" cy="600164"/>
              </a:xfrm>
              <a:prstGeom prst="rect">
                <a:avLst/>
              </a:prstGeom>
              <a:noFill/>
            </p:spPr>
            <p:txBody>
              <a:bodyPr wrap="none" rtlCol="0">
                <a:spAutoFit/>
              </a:bodyPr>
              <a:lstStyle/>
              <a:p>
                <a:pPr algn="ctr"/>
                <a:r>
                  <a:rPr lang="en-GB" sz="1100" dirty="0">
                    <a:solidFill>
                      <a:srgbClr val="005172"/>
                    </a:solidFill>
                    <a:latin typeface="Verdana" pitchFamily="34" charset="0"/>
                  </a:rPr>
                  <a:t>farm</a:t>
                </a:r>
              </a:p>
              <a:p>
                <a:pPr algn="ctr"/>
                <a:r>
                  <a:rPr lang="en-GB" sz="1100" dirty="0">
                    <a:solidFill>
                      <a:srgbClr val="005172"/>
                    </a:solidFill>
                    <a:latin typeface="Verdana" pitchFamily="34" charset="0"/>
                  </a:rPr>
                  <a:t>performance</a:t>
                </a:r>
              </a:p>
              <a:p>
                <a:pPr algn="ctr"/>
                <a:r>
                  <a:rPr lang="en-GB" sz="1100" dirty="0">
                    <a:solidFill>
                      <a:srgbClr val="005172"/>
                    </a:solidFill>
                    <a:latin typeface="Verdana" pitchFamily="34" charset="0"/>
                  </a:rPr>
                  <a:t>database</a:t>
                </a:r>
              </a:p>
            </p:txBody>
          </p:sp>
          <p:cxnSp>
            <p:nvCxnSpPr>
              <p:cNvPr id="87" name="Straight Connector 86"/>
              <p:cNvCxnSpPr>
                <a:stCxn id="80" idx="0"/>
                <a:endCxn id="58" idx="5"/>
              </p:cNvCxnSpPr>
              <p:nvPr/>
            </p:nvCxnSpPr>
            <p:spPr>
              <a:xfrm flipH="1" flipV="1">
                <a:off x="8219413" y="4811080"/>
                <a:ext cx="77750" cy="360801"/>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8390443" y="4193430"/>
                <a:ext cx="849912" cy="430887"/>
              </a:xfrm>
              <a:prstGeom prst="rect">
                <a:avLst/>
              </a:prstGeom>
              <a:noFill/>
            </p:spPr>
            <p:txBody>
              <a:bodyPr wrap="none" rtlCol="0">
                <a:spAutoFit/>
              </a:bodyPr>
              <a:lstStyle/>
              <a:p>
                <a:pPr algn="ctr"/>
                <a:r>
                  <a:rPr lang="en-GB" sz="1100" dirty="0">
                    <a:solidFill>
                      <a:srgbClr val="005172"/>
                    </a:solidFill>
                    <a:latin typeface="Verdana" pitchFamily="34" charset="0"/>
                  </a:rPr>
                  <a:t>seed</a:t>
                </a:r>
              </a:p>
              <a:p>
                <a:pPr algn="ctr"/>
                <a:r>
                  <a:rPr lang="en-GB" sz="1100" dirty="0">
                    <a:solidFill>
                      <a:srgbClr val="005172"/>
                    </a:solidFill>
                    <a:latin typeface="Verdana" pitchFamily="34" charset="0"/>
                  </a:rPr>
                  <a:t>database</a:t>
                </a:r>
              </a:p>
            </p:txBody>
          </p:sp>
          <p:cxnSp>
            <p:nvCxnSpPr>
              <p:cNvPr id="92" name="Straight Connector 91"/>
              <p:cNvCxnSpPr>
                <a:stCxn id="58" idx="6"/>
                <a:endCxn id="58" idx="6"/>
              </p:cNvCxnSpPr>
              <p:nvPr/>
            </p:nvCxnSpPr>
            <p:spPr>
              <a:xfrm>
                <a:off x="8384148" y="4408874"/>
                <a:ext cx="0"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endCxn id="91" idx="1"/>
              </p:cNvCxnSpPr>
              <p:nvPr/>
            </p:nvCxnSpPr>
            <p:spPr>
              <a:xfrm flipH="1">
                <a:off x="8390443" y="4408874"/>
                <a:ext cx="183523"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74" idx="1"/>
                <a:endCxn id="57" idx="5"/>
              </p:cNvCxnSpPr>
              <p:nvPr/>
            </p:nvCxnSpPr>
            <p:spPr>
              <a:xfrm flipH="1" flipV="1">
                <a:off x="6795057" y="6095270"/>
                <a:ext cx="226281" cy="47818"/>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6959792" y="2026380"/>
                <a:ext cx="1122423" cy="430887"/>
              </a:xfrm>
              <a:prstGeom prst="rect">
                <a:avLst/>
              </a:prstGeom>
              <a:noFill/>
            </p:spPr>
            <p:txBody>
              <a:bodyPr wrap="none" rtlCol="0">
                <a:spAutoFit/>
              </a:bodyPr>
              <a:lstStyle/>
              <a:p>
                <a:pPr algn="ctr"/>
                <a:r>
                  <a:rPr lang="en-GB" sz="1100" dirty="0">
                    <a:solidFill>
                      <a:srgbClr val="005172"/>
                    </a:solidFill>
                    <a:latin typeface="Verdana" pitchFamily="34" charset="0"/>
                  </a:rPr>
                  <a:t>weather data</a:t>
                </a:r>
              </a:p>
              <a:p>
                <a:pPr algn="ctr"/>
                <a:r>
                  <a:rPr lang="en-GB" sz="1100" dirty="0">
                    <a:solidFill>
                      <a:srgbClr val="005172"/>
                    </a:solidFill>
                    <a:latin typeface="Verdana" pitchFamily="34" charset="0"/>
                  </a:rPr>
                  <a:t>application</a:t>
                </a:r>
              </a:p>
            </p:txBody>
          </p:sp>
          <p:sp>
            <p:nvSpPr>
              <p:cNvPr id="106" name="TextBox 105"/>
              <p:cNvSpPr txBox="1"/>
              <p:nvPr/>
            </p:nvSpPr>
            <p:spPr>
              <a:xfrm>
                <a:off x="6218400" y="1608446"/>
                <a:ext cx="825867" cy="430887"/>
              </a:xfrm>
              <a:prstGeom prst="rect">
                <a:avLst/>
              </a:prstGeom>
              <a:noFill/>
            </p:spPr>
            <p:txBody>
              <a:bodyPr wrap="none" rtlCol="0">
                <a:spAutoFit/>
              </a:bodyPr>
              <a:lstStyle/>
              <a:p>
                <a:pPr algn="ctr"/>
                <a:r>
                  <a:rPr lang="en-GB" sz="1100" dirty="0">
                    <a:solidFill>
                      <a:srgbClr val="005172"/>
                    </a:solidFill>
                    <a:latin typeface="Verdana" pitchFamily="34" charset="0"/>
                  </a:rPr>
                  <a:t>weather</a:t>
                </a:r>
                <a:br>
                  <a:rPr lang="en-GB" sz="1100" dirty="0">
                    <a:solidFill>
                      <a:srgbClr val="005172"/>
                    </a:solidFill>
                    <a:latin typeface="Verdana" pitchFamily="34" charset="0"/>
                  </a:rPr>
                </a:br>
                <a:r>
                  <a:rPr lang="en-GB" sz="1100" dirty="0">
                    <a:solidFill>
                      <a:srgbClr val="005172"/>
                    </a:solidFill>
                    <a:latin typeface="Verdana" pitchFamily="34" charset="0"/>
                  </a:rPr>
                  <a:t>forecasts</a:t>
                </a:r>
              </a:p>
            </p:txBody>
          </p:sp>
          <p:sp>
            <p:nvSpPr>
              <p:cNvPr id="107" name="TextBox 106"/>
              <p:cNvSpPr txBox="1"/>
              <p:nvPr/>
            </p:nvSpPr>
            <p:spPr>
              <a:xfrm>
                <a:off x="5394097" y="1705161"/>
                <a:ext cx="758541" cy="430887"/>
              </a:xfrm>
              <a:prstGeom prst="rect">
                <a:avLst/>
              </a:prstGeom>
              <a:noFill/>
            </p:spPr>
            <p:txBody>
              <a:bodyPr wrap="none" rtlCol="0">
                <a:spAutoFit/>
              </a:bodyPr>
              <a:lstStyle/>
              <a:p>
                <a:pPr algn="ctr"/>
                <a:r>
                  <a:rPr lang="en-GB" sz="1100" dirty="0">
                    <a:solidFill>
                      <a:srgbClr val="005172"/>
                    </a:solidFill>
                    <a:latin typeface="Verdana" pitchFamily="34" charset="0"/>
                  </a:rPr>
                  <a:t>weather</a:t>
                </a:r>
              </a:p>
              <a:p>
                <a:pPr algn="ctr"/>
                <a:r>
                  <a:rPr lang="en-GB" sz="1100" dirty="0">
                    <a:solidFill>
                      <a:srgbClr val="005172"/>
                    </a:solidFill>
                    <a:latin typeface="Verdana" pitchFamily="34" charset="0"/>
                  </a:rPr>
                  <a:t>maps</a:t>
                </a:r>
              </a:p>
            </p:txBody>
          </p:sp>
          <p:sp>
            <p:nvSpPr>
              <p:cNvPr id="108" name="TextBox 107"/>
              <p:cNvSpPr txBox="1"/>
              <p:nvPr/>
            </p:nvSpPr>
            <p:spPr>
              <a:xfrm>
                <a:off x="3830713" y="2241823"/>
                <a:ext cx="1659429" cy="430887"/>
              </a:xfrm>
              <a:prstGeom prst="rect">
                <a:avLst/>
              </a:prstGeom>
              <a:noFill/>
            </p:spPr>
            <p:txBody>
              <a:bodyPr wrap="none" rtlCol="0">
                <a:spAutoFit/>
              </a:bodyPr>
              <a:lstStyle/>
              <a:p>
                <a:pPr algn="ctr"/>
                <a:r>
                  <a:rPr lang="en-GB" sz="1100" dirty="0">
                    <a:solidFill>
                      <a:srgbClr val="005172"/>
                    </a:solidFill>
                    <a:latin typeface="Verdana" pitchFamily="34" charset="0"/>
                  </a:rPr>
                  <a:t>rain, humidity,</a:t>
                </a:r>
              </a:p>
              <a:p>
                <a:pPr algn="ctr"/>
                <a:r>
                  <a:rPr lang="en-GB" sz="1100" dirty="0">
                    <a:solidFill>
                      <a:srgbClr val="005172"/>
                    </a:solidFill>
                    <a:latin typeface="Verdana" pitchFamily="34" charset="0"/>
                  </a:rPr>
                  <a:t>temperature sensors</a:t>
                </a:r>
              </a:p>
            </p:txBody>
          </p:sp>
          <p:cxnSp>
            <p:nvCxnSpPr>
              <p:cNvPr id="109" name="Straight Connector 108"/>
              <p:cNvCxnSpPr>
                <a:stCxn id="105" idx="2"/>
                <a:endCxn id="56" idx="7"/>
              </p:cNvCxnSpPr>
              <p:nvPr/>
            </p:nvCxnSpPr>
            <p:spPr>
              <a:xfrm flipH="1">
                <a:off x="6724719" y="2457267"/>
                <a:ext cx="796285" cy="166599"/>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06" idx="2"/>
              </p:cNvCxnSpPr>
              <p:nvPr/>
            </p:nvCxnSpPr>
            <p:spPr>
              <a:xfrm flipH="1">
                <a:off x="6497516" y="2039333"/>
                <a:ext cx="133818" cy="417934"/>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07" idx="2"/>
              </p:cNvCxnSpPr>
              <p:nvPr/>
            </p:nvCxnSpPr>
            <p:spPr>
              <a:xfrm>
                <a:off x="5773368" y="2136048"/>
                <a:ext cx="379270" cy="321219"/>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08" idx="3"/>
                <a:endCxn id="56" idx="1"/>
              </p:cNvCxnSpPr>
              <p:nvPr/>
            </p:nvCxnSpPr>
            <p:spPr>
              <a:xfrm>
                <a:off x="5490142" y="2457267"/>
                <a:ext cx="439168" cy="166599"/>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grpSp>
      </p:grpSp>
      <p:sp>
        <p:nvSpPr>
          <p:cNvPr id="79" name="Isosceles Triangle 78"/>
          <p:cNvSpPr/>
          <p:nvPr/>
        </p:nvSpPr>
        <p:spPr>
          <a:xfrm rot="5400000">
            <a:off x="2448994" y="4024981"/>
            <a:ext cx="3756020" cy="664100"/>
          </a:xfrm>
          <a:prstGeom prst="triangle">
            <a:avLst>
              <a:gd name="adj" fmla="val 4999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a:solidFill>
                <a:srgbClr val="005172"/>
              </a:solidFill>
            </a:endParaRPr>
          </a:p>
        </p:txBody>
      </p:sp>
      <p:pic>
        <p:nvPicPr>
          <p:cNvPr id="1026" name="Picture 2" descr="Afbeeldingsresultaat voor tractor clipar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39649" y="3906820"/>
            <a:ext cx="1209540" cy="9273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9" descr="http://simpleicon.com/wp-content/uploads/signal-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8007" y="3693432"/>
            <a:ext cx="328390" cy="33612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2749190" y="3766263"/>
            <a:ext cx="1124879" cy="1137610"/>
          </a:xfrm>
          <a:prstGeom prst="ellipse">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100" dirty="0">
                <a:solidFill>
                  <a:srgbClr val="005172"/>
                </a:solidFill>
              </a:rPr>
              <a:t>farm equipment system</a:t>
            </a:r>
          </a:p>
        </p:txBody>
      </p:sp>
      <p:sp>
        <p:nvSpPr>
          <p:cNvPr id="21" name="TextBox 20"/>
          <p:cNvSpPr txBox="1"/>
          <p:nvPr/>
        </p:nvSpPr>
        <p:spPr>
          <a:xfrm>
            <a:off x="3016223" y="3416537"/>
            <a:ext cx="760144" cy="323165"/>
          </a:xfrm>
          <a:prstGeom prst="rect">
            <a:avLst/>
          </a:prstGeom>
          <a:noFill/>
        </p:spPr>
        <p:txBody>
          <a:bodyPr wrap="none" rtlCol="0">
            <a:spAutoFit/>
          </a:bodyPr>
          <a:lstStyle/>
          <a:p>
            <a:pPr>
              <a:lnSpc>
                <a:spcPts val="1800"/>
              </a:lnSpc>
            </a:pPr>
            <a:r>
              <a:rPr lang="en-GB" sz="1100" dirty="0">
                <a:solidFill>
                  <a:srgbClr val="005172"/>
                </a:solidFill>
                <a:latin typeface="Verdana" pitchFamily="34" charset="0"/>
              </a:rPr>
              <a:t>planters</a:t>
            </a:r>
          </a:p>
        </p:txBody>
      </p:sp>
      <p:sp>
        <p:nvSpPr>
          <p:cNvPr id="23" name="TextBox 22"/>
          <p:cNvSpPr txBox="1"/>
          <p:nvPr/>
        </p:nvSpPr>
        <p:spPr>
          <a:xfrm>
            <a:off x="3089208" y="5053487"/>
            <a:ext cx="574196" cy="323165"/>
          </a:xfrm>
          <a:prstGeom prst="rect">
            <a:avLst/>
          </a:prstGeom>
          <a:noFill/>
        </p:spPr>
        <p:txBody>
          <a:bodyPr wrap="none" rtlCol="0">
            <a:spAutoFit/>
          </a:bodyPr>
          <a:lstStyle/>
          <a:p>
            <a:pPr>
              <a:lnSpc>
                <a:spcPts val="1800"/>
              </a:lnSpc>
            </a:pPr>
            <a:r>
              <a:rPr lang="en-GB" sz="1100" dirty="0">
                <a:solidFill>
                  <a:srgbClr val="005172"/>
                </a:solidFill>
                <a:latin typeface="Verdana" pitchFamily="34" charset="0"/>
              </a:rPr>
              <a:t>tillers</a:t>
            </a:r>
          </a:p>
        </p:txBody>
      </p:sp>
      <p:cxnSp>
        <p:nvCxnSpPr>
          <p:cNvPr id="8" name="Straight Connector 7"/>
          <p:cNvCxnSpPr>
            <a:stCxn id="21" idx="2"/>
            <a:endCxn id="2" idx="0"/>
          </p:cNvCxnSpPr>
          <p:nvPr/>
        </p:nvCxnSpPr>
        <p:spPr>
          <a:xfrm flipH="1">
            <a:off x="3311629" y="3739701"/>
            <a:ext cx="84666" cy="26562"/>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981210" y="4123641"/>
            <a:ext cx="934871" cy="553998"/>
          </a:xfrm>
          <a:prstGeom prst="rect">
            <a:avLst/>
          </a:prstGeom>
          <a:noFill/>
        </p:spPr>
        <p:txBody>
          <a:bodyPr wrap="none" rtlCol="0">
            <a:spAutoFit/>
          </a:bodyPr>
          <a:lstStyle/>
          <a:p>
            <a:pPr>
              <a:lnSpc>
                <a:spcPts val="1800"/>
              </a:lnSpc>
            </a:pPr>
            <a:r>
              <a:rPr lang="en-GB" sz="1100" dirty="0">
                <a:solidFill>
                  <a:srgbClr val="005172"/>
                </a:solidFill>
                <a:latin typeface="Verdana" pitchFamily="34" charset="0"/>
              </a:rPr>
              <a:t>combine</a:t>
            </a:r>
          </a:p>
          <a:p>
            <a:pPr>
              <a:lnSpc>
                <a:spcPts val="1800"/>
              </a:lnSpc>
            </a:pPr>
            <a:r>
              <a:rPr lang="en-GB" sz="1100" dirty="0">
                <a:solidFill>
                  <a:srgbClr val="005172"/>
                </a:solidFill>
                <a:latin typeface="Verdana" pitchFamily="34" charset="0"/>
              </a:rPr>
              <a:t>harvesters</a:t>
            </a:r>
          </a:p>
        </p:txBody>
      </p:sp>
      <p:cxnSp>
        <p:nvCxnSpPr>
          <p:cNvPr id="29" name="Straight Connector 28"/>
          <p:cNvCxnSpPr>
            <a:stCxn id="2" idx="6"/>
            <a:endCxn id="28" idx="1"/>
          </p:cNvCxnSpPr>
          <p:nvPr/>
        </p:nvCxnSpPr>
        <p:spPr>
          <a:xfrm>
            <a:off x="3874069" y="4335068"/>
            <a:ext cx="107141" cy="65572"/>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026" idx="3"/>
          </p:cNvCxnSpPr>
          <p:nvPr/>
        </p:nvCxnSpPr>
        <p:spPr>
          <a:xfrm flipH="1">
            <a:off x="2576488" y="4370489"/>
            <a:ext cx="172703"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1676332" y="2175042"/>
            <a:ext cx="2004075" cy="323165"/>
          </a:xfrm>
          <a:prstGeom prst="rect">
            <a:avLst/>
          </a:prstGeom>
          <a:noFill/>
        </p:spPr>
        <p:txBody>
          <a:bodyPr wrap="none" rtlCol="0">
            <a:spAutoFit/>
          </a:bodyPr>
          <a:lstStyle/>
          <a:p>
            <a:pPr>
              <a:lnSpc>
                <a:spcPts val="1800"/>
              </a:lnSpc>
            </a:pPr>
            <a:r>
              <a:rPr lang="en-GB" sz="1400" b="1" dirty="0">
                <a:solidFill>
                  <a:srgbClr val="005172"/>
                </a:solidFill>
                <a:latin typeface="Verdana" pitchFamily="34" charset="0"/>
              </a:rPr>
              <a:t>4. Product system</a:t>
            </a:r>
          </a:p>
        </p:txBody>
      </p:sp>
      <p:cxnSp>
        <p:nvCxnSpPr>
          <p:cNvPr id="131" name="Straight Arrow Connector 130"/>
          <p:cNvCxnSpPr/>
          <p:nvPr/>
        </p:nvCxnSpPr>
        <p:spPr>
          <a:xfrm>
            <a:off x="4732674" y="4382498"/>
            <a:ext cx="220350"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9" idx="4"/>
          </p:cNvCxnSpPr>
          <p:nvPr/>
        </p:nvCxnSpPr>
        <p:spPr>
          <a:xfrm flipV="1">
            <a:off x="3994954" y="4370491"/>
            <a:ext cx="940486" cy="186455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79" idx="2"/>
          </p:cNvCxnSpPr>
          <p:nvPr/>
        </p:nvCxnSpPr>
        <p:spPr>
          <a:xfrm>
            <a:off x="3994954" y="2479022"/>
            <a:ext cx="940486" cy="1891469"/>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2" idx="4"/>
            <a:endCxn id="23" idx="0"/>
          </p:cNvCxnSpPr>
          <p:nvPr/>
        </p:nvCxnSpPr>
        <p:spPr>
          <a:xfrm>
            <a:off x="3311630" y="4903874"/>
            <a:ext cx="64677" cy="14961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60" name="Title 4">
            <a:extLst>
              <a:ext uri="{FF2B5EF4-FFF2-40B4-BE49-F238E27FC236}">
                <a16:creationId xmlns:a16="http://schemas.microsoft.com/office/drawing/2014/main" id="{2B56890D-135A-412C-8ED3-246BC12BE93B}"/>
              </a:ext>
            </a:extLst>
          </p:cNvPr>
          <p:cNvSpPr>
            <a:spLocks noGrp="1"/>
          </p:cNvSpPr>
          <p:nvPr>
            <p:ph type="title"/>
          </p:nvPr>
        </p:nvSpPr>
        <p:spPr>
          <a:xfrm>
            <a:off x="333330" y="160338"/>
            <a:ext cx="11461105" cy="1353086"/>
          </a:xfrm>
        </p:spPr>
        <p:txBody>
          <a:bodyPr/>
          <a:lstStyle/>
          <a:p>
            <a:r>
              <a:rPr lang="en-GB" dirty="0"/>
              <a:t>Redefining Industry Boundaries </a:t>
            </a:r>
            <a:br>
              <a:rPr lang="en-GB" dirty="0"/>
            </a:br>
            <a:r>
              <a:rPr lang="en-GB" sz="1800" dirty="0"/>
              <a:t>(according to Porter and </a:t>
            </a:r>
            <a:r>
              <a:rPr lang="en-GB" sz="1800" dirty="0" err="1"/>
              <a:t>Heppelmann</a:t>
            </a:r>
            <a:r>
              <a:rPr lang="en-GB" sz="1800" dirty="0"/>
              <a:t>, Harvard Business Review, 2014)</a:t>
            </a:r>
            <a:endParaRPr lang="en-GB" dirty="0"/>
          </a:p>
        </p:txBody>
      </p:sp>
    </p:spTree>
    <p:extLst>
      <p:ext uri="{BB962C8B-B14F-4D97-AF65-F5344CB8AC3E}">
        <p14:creationId xmlns:p14="http://schemas.microsoft.com/office/powerpoint/2010/main" val="383809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left)">
                                      <p:cBhvr>
                                        <p:cTn id="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A654-5BBB-46BB-B026-114F28EACF89}"/>
              </a:ext>
            </a:extLst>
          </p:cNvPr>
          <p:cNvSpPr>
            <a:spLocks noGrp="1"/>
          </p:cNvSpPr>
          <p:nvPr>
            <p:ph type="title"/>
          </p:nvPr>
        </p:nvSpPr>
        <p:spPr/>
        <p:txBody>
          <a:bodyPr/>
          <a:lstStyle/>
          <a:p>
            <a:r>
              <a:rPr lang="en-US" dirty="0"/>
              <a:t>Connectivity</a:t>
            </a:r>
            <a:endParaRPr lang="en-IL" dirty="0"/>
          </a:p>
        </p:txBody>
      </p:sp>
      <p:sp>
        <p:nvSpPr>
          <p:cNvPr id="3" name="Content Placeholder 2">
            <a:extLst>
              <a:ext uri="{FF2B5EF4-FFF2-40B4-BE49-F238E27FC236}">
                <a16:creationId xmlns:a16="http://schemas.microsoft.com/office/drawing/2014/main" id="{2BBE9DDE-2552-4875-BC3F-50508F2E7F17}"/>
              </a:ext>
            </a:extLst>
          </p:cNvPr>
          <p:cNvSpPr>
            <a:spLocks noGrp="1"/>
          </p:cNvSpPr>
          <p:nvPr>
            <p:ph idx="1"/>
          </p:nvPr>
        </p:nvSpPr>
        <p:spPr/>
        <p:txBody>
          <a:bodyPr>
            <a:normAutofit fontScale="92500"/>
          </a:bodyPr>
          <a:lstStyle/>
          <a:p>
            <a:r>
              <a:rPr lang="en-US" dirty="0"/>
              <a:t>Wireless communications - from 2G to 4G - is the most preferable mode</a:t>
            </a:r>
          </a:p>
          <a:p>
            <a:r>
              <a:rPr lang="en-US" dirty="0"/>
              <a:t>The availability and reliability of cellular connectivity in rural environments can be very weak. </a:t>
            </a:r>
          </a:p>
          <a:p>
            <a:r>
              <a:rPr lang="en-US" dirty="0"/>
              <a:t>Data communications via satellite can be an option.</a:t>
            </a:r>
          </a:p>
          <a:p>
            <a:r>
              <a:rPr lang="en-US" dirty="0"/>
              <a:t>long-battery life devices working on low-data rate - even 2G connectivity can be expensive when available</a:t>
            </a:r>
          </a:p>
          <a:p>
            <a:r>
              <a:rPr lang="en-US" dirty="0"/>
              <a:t>The new range of LPWAN (Low Power Wide Area Network) is seen as a potential substitution of cellular connectivity in long battery life, long range connectivity scenarios and affordable rates (between 2 and 14 Euros per year).</a:t>
            </a:r>
          </a:p>
          <a:p>
            <a:endParaRPr lang="en-US" dirty="0"/>
          </a:p>
          <a:p>
            <a:endParaRPr lang="en-US" dirty="0"/>
          </a:p>
          <a:p>
            <a:endParaRPr lang="en-US" dirty="0"/>
          </a:p>
          <a:p>
            <a:endParaRPr lang="en-IL" dirty="0"/>
          </a:p>
        </p:txBody>
      </p:sp>
    </p:spTree>
    <p:extLst>
      <p:ext uri="{BB962C8B-B14F-4D97-AF65-F5344CB8AC3E}">
        <p14:creationId xmlns:p14="http://schemas.microsoft.com/office/powerpoint/2010/main" val="1665832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DBDDB-530A-47AC-9373-D8D0A341EE9B}"/>
              </a:ext>
            </a:extLst>
          </p:cNvPr>
          <p:cNvSpPr>
            <a:spLocks noGrp="1"/>
          </p:cNvSpPr>
          <p:nvPr>
            <p:ph type="title"/>
          </p:nvPr>
        </p:nvSpPr>
        <p:spPr/>
        <p:txBody>
          <a:bodyPr/>
          <a:lstStyle/>
          <a:p>
            <a:r>
              <a:rPr lang="en-US" dirty="0"/>
              <a:t>LPWAN</a:t>
            </a:r>
            <a:endParaRPr lang="en-IL" dirty="0"/>
          </a:p>
        </p:txBody>
      </p:sp>
      <p:pic>
        <p:nvPicPr>
          <p:cNvPr id="5" name="Picture 4">
            <a:extLst>
              <a:ext uri="{FF2B5EF4-FFF2-40B4-BE49-F238E27FC236}">
                <a16:creationId xmlns:a16="http://schemas.microsoft.com/office/drawing/2014/main" id="{159B7CDB-26FA-49B7-981A-C19E191E762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38200" y="1479232"/>
            <a:ext cx="10275277" cy="5195888"/>
          </a:xfrm>
          <a:prstGeom prst="rect">
            <a:avLst/>
          </a:prstGeom>
        </p:spPr>
      </p:pic>
    </p:spTree>
    <p:extLst>
      <p:ext uri="{BB962C8B-B14F-4D97-AF65-F5344CB8AC3E}">
        <p14:creationId xmlns:p14="http://schemas.microsoft.com/office/powerpoint/2010/main" val="1593373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494788-7868-4185-BD42-85AC2BA31C5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21080" y="1305584"/>
            <a:ext cx="9389012" cy="5405795"/>
          </a:xfrm>
          <a:prstGeom prst="rect">
            <a:avLst/>
          </a:prstGeom>
        </p:spPr>
      </p:pic>
      <p:sp>
        <p:nvSpPr>
          <p:cNvPr id="5" name="Title 1">
            <a:extLst>
              <a:ext uri="{FF2B5EF4-FFF2-40B4-BE49-F238E27FC236}">
                <a16:creationId xmlns:a16="http://schemas.microsoft.com/office/drawing/2014/main" id="{B4E83BF7-41F2-4231-9A45-2F9F1E815CC9}"/>
              </a:ext>
            </a:extLst>
          </p:cNvPr>
          <p:cNvSpPr>
            <a:spLocks noGrp="1"/>
          </p:cNvSpPr>
          <p:nvPr>
            <p:ph type="title"/>
          </p:nvPr>
        </p:nvSpPr>
        <p:spPr/>
        <p:txBody>
          <a:bodyPr/>
          <a:lstStyle/>
          <a:p>
            <a:r>
              <a:rPr lang="en-US" dirty="0"/>
              <a:t>LPWAN</a:t>
            </a:r>
            <a:endParaRPr lang="en-IL" dirty="0"/>
          </a:p>
        </p:txBody>
      </p:sp>
    </p:spTree>
    <p:extLst>
      <p:ext uri="{BB962C8B-B14F-4D97-AF65-F5344CB8AC3E}">
        <p14:creationId xmlns:p14="http://schemas.microsoft.com/office/powerpoint/2010/main" val="1959686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fik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588" y="3404749"/>
            <a:ext cx="2033296" cy="1143729"/>
          </a:xfrm>
          <a:prstGeom prst="rect">
            <a:avLst/>
          </a:prstGeom>
        </p:spPr>
      </p:pic>
      <p:pic>
        <p:nvPicPr>
          <p:cNvPr id="20" name="Grafik 19"/>
          <p:cNvPicPr>
            <a:picLocks noChangeAspect="1"/>
          </p:cNvPicPr>
          <p:nvPr/>
        </p:nvPicPr>
        <p:blipFill rotWithShape="1">
          <a:blip r:embed="rId4" cstate="print">
            <a:extLst>
              <a:ext uri="{28A0092B-C50C-407E-A947-70E740481C1C}">
                <a14:useLocalDpi xmlns:a14="http://schemas.microsoft.com/office/drawing/2010/main" val="0"/>
              </a:ext>
            </a:extLst>
          </a:blip>
          <a:srcRect l="18107" t="7465" r="31101" b="19870"/>
          <a:stretch/>
        </p:blipFill>
        <p:spPr>
          <a:xfrm>
            <a:off x="9183982" y="1446442"/>
            <a:ext cx="1252421" cy="1194169"/>
          </a:xfrm>
          <a:prstGeom prst="rect">
            <a:avLst/>
          </a:prstGeom>
        </p:spPr>
      </p:pic>
      <p:pic>
        <p:nvPicPr>
          <p:cNvPr id="2056" name="Picture 8" descr="http://info.eccentex.com/Portals/166510/images/healthy_employe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7979"/>
          <a:stretch/>
        </p:blipFill>
        <p:spPr bwMode="auto">
          <a:xfrm>
            <a:off x="7998258" y="4892115"/>
            <a:ext cx="2562238" cy="17571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015642" y="230188"/>
            <a:ext cx="8442796" cy="1353086"/>
          </a:xfrm>
        </p:spPr>
        <p:txBody>
          <a:bodyPr>
            <a:normAutofit/>
          </a:bodyPr>
          <a:lstStyle/>
          <a:p>
            <a:r>
              <a:rPr lang="en-GB" dirty="0"/>
              <a:t>Involving the entire supply chain network and beyond</a:t>
            </a:r>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584" y="5313964"/>
            <a:ext cx="2244393" cy="1427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http://www.wageningenur.nl/upload_mm/0/6/d/d68a12e2-c531-4274-bdf4-860b6cd0aefa_shutterstock_216498010_490x33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1" y="2001093"/>
            <a:ext cx="3254673" cy="219192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152962" y="6248346"/>
            <a:ext cx="1455207" cy="276999"/>
          </a:xfrm>
          <a:prstGeom prst="rect">
            <a:avLst/>
          </a:prstGeom>
        </p:spPr>
        <p:txBody>
          <a:bodyPr wrap="none">
            <a:spAutoFit/>
          </a:bodyPr>
          <a:lstStyle/>
          <a:p>
            <a:r>
              <a:rPr lang="en-GB" sz="1200" i="1" dirty="0"/>
              <a:t>Source: Hisense.com</a:t>
            </a:r>
          </a:p>
        </p:txBody>
      </p:sp>
      <p:pic>
        <p:nvPicPr>
          <p:cNvPr id="2050" name="Picture 2" descr="http://www.euroleaf.org/images/EU-Organic-Logo.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81800" y="1848694"/>
            <a:ext cx="908566" cy="60510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youngandfair.nl/wp-content/uploads/2013/10/fairtrade_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45324" y="1901169"/>
            <a:ext cx="704378" cy="8276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33866" y="2575505"/>
            <a:ext cx="1553823" cy="369332"/>
          </a:xfrm>
          <a:prstGeom prst="rect">
            <a:avLst/>
          </a:prstGeom>
          <a:noFill/>
        </p:spPr>
        <p:txBody>
          <a:bodyPr wrap="none" rtlCol="0">
            <a:spAutoFit/>
          </a:bodyPr>
          <a:lstStyle/>
          <a:p>
            <a:r>
              <a:rPr lang="en-GB" dirty="0">
                <a:solidFill>
                  <a:srgbClr val="005172"/>
                </a:solidFill>
              </a:rPr>
              <a:t>Smart Farming</a:t>
            </a:r>
          </a:p>
        </p:txBody>
      </p:sp>
      <p:sp>
        <p:nvSpPr>
          <p:cNvPr id="10" name="TextBox 9"/>
          <p:cNvSpPr txBox="1"/>
          <p:nvPr/>
        </p:nvSpPr>
        <p:spPr>
          <a:xfrm>
            <a:off x="1731788" y="3160861"/>
            <a:ext cx="1581523" cy="369332"/>
          </a:xfrm>
          <a:prstGeom prst="rect">
            <a:avLst/>
          </a:prstGeom>
          <a:noFill/>
        </p:spPr>
        <p:txBody>
          <a:bodyPr wrap="none" rtlCol="0">
            <a:spAutoFit/>
          </a:bodyPr>
          <a:lstStyle/>
          <a:p>
            <a:r>
              <a:rPr lang="en-GB" dirty="0">
                <a:solidFill>
                  <a:srgbClr val="005172"/>
                </a:solidFill>
              </a:rPr>
              <a:t>Smart Logistics</a:t>
            </a:r>
          </a:p>
        </p:txBody>
      </p:sp>
      <p:sp>
        <p:nvSpPr>
          <p:cNvPr id="5" name="Right Arrow 4"/>
          <p:cNvSpPr/>
          <p:nvPr/>
        </p:nvSpPr>
        <p:spPr>
          <a:xfrm>
            <a:off x="1578589" y="2872829"/>
            <a:ext cx="3005243"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FFFF"/>
                </a:solidFill>
              </a:rPr>
              <a:t>tracking/&amp; tracing</a:t>
            </a:r>
          </a:p>
        </p:txBody>
      </p:sp>
      <p:pic>
        <p:nvPicPr>
          <p:cNvPr id="6" name="Picture 2" descr="https://cookingtipsweb.files.wordpress.com/2015/04/food-plate-restaurant.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72401" y="2305893"/>
            <a:ext cx="1765135" cy="163098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213399" y="4931876"/>
            <a:ext cx="1088760" cy="369332"/>
          </a:xfrm>
          <a:prstGeom prst="rect">
            <a:avLst/>
          </a:prstGeom>
          <a:noFill/>
        </p:spPr>
        <p:txBody>
          <a:bodyPr wrap="none" rtlCol="0">
            <a:spAutoFit/>
          </a:bodyPr>
          <a:lstStyle/>
          <a:p>
            <a:r>
              <a:rPr lang="en-GB" b="1" dirty="0">
                <a:solidFill>
                  <a:srgbClr val="005172"/>
                </a:solidFill>
              </a:rPr>
              <a:t>Domotics</a:t>
            </a:r>
          </a:p>
        </p:txBody>
      </p:sp>
      <p:sp>
        <p:nvSpPr>
          <p:cNvPr id="14" name="TextBox 13"/>
          <p:cNvSpPr txBox="1"/>
          <p:nvPr/>
        </p:nvSpPr>
        <p:spPr>
          <a:xfrm>
            <a:off x="6622378" y="4859868"/>
            <a:ext cx="819455" cy="369332"/>
          </a:xfrm>
          <a:prstGeom prst="rect">
            <a:avLst/>
          </a:prstGeom>
          <a:noFill/>
        </p:spPr>
        <p:txBody>
          <a:bodyPr wrap="none" rtlCol="0">
            <a:spAutoFit/>
          </a:bodyPr>
          <a:lstStyle/>
          <a:p>
            <a:r>
              <a:rPr lang="en-GB" b="1" dirty="0">
                <a:solidFill>
                  <a:srgbClr val="005172"/>
                </a:solidFill>
              </a:rPr>
              <a:t>Health</a:t>
            </a:r>
          </a:p>
        </p:txBody>
      </p:sp>
      <p:pic>
        <p:nvPicPr>
          <p:cNvPr id="7" name="Picture 6" descr="http://rightnerve.com/WordPress/wp-content/uploads/2015/03/health.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0" y="5186773"/>
            <a:ext cx="1872208" cy="109212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8399875" y="4643844"/>
            <a:ext cx="1975028" cy="369332"/>
          </a:xfrm>
          <a:prstGeom prst="rect">
            <a:avLst/>
          </a:prstGeom>
          <a:noFill/>
        </p:spPr>
        <p:txBody>
          <a:bodyPr wrap="none" rtlCol="0">
            <a:spAutoFit/>
          </a:bodyPr>
          <a:lstStyle/>
          <a:p>
            <a:r>
              <a:rPr lang="en-GB" b="1" dirty="0">
                <a:solidFill>
                  <a:srgbClr val="005172"/>
                </a:solidFill>
              </a:rPr>
              <a:t>Fitness/Well-being</a:t>
            </a:r>
          </a:p>
        </p:txBody>
      </p:sp>
      <p:cxnSp>
        <p:nvCxnSpPr>
          <p:cNvPr id="11" name="Straight Arrow Connector 10"/>
          <p:cNvCxnSpPr/>
          <p:nvPr/>
        </p:nvCxnSpPr>
        <p:spPr>
          <a:xfrm flipV="1">
            <a:off x="4757780" y="4237086"/>
            <a:ext cx="474125" cy="62278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236083" y="4237085"/>
            <a:ext cx="792088" cy="41605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0"/>
          </p:cNvCxnSpPr>
          <p:nvPr/>
        </p:nvCxnSpPr>
        <p:spPr>
          <a:xfrm flipH="1" flipV="1">
            <a:off x="6478745" y="4237086"/>
            <a:ext cx="553361" cy="62278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6" name="Grafik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19537" y="4824665"/>
            <a:ext cx="1452859" cy="1452864"/>
          </a:xfrm>
          <a:prstGeom prst="rect">
            <a:avLst/>
          </a:prstGeom>
        </p:spPr>
      </p:pic>
      <p:pic>
        <p:nvPicPr>
          <p:cNvPr id="18" name="Grafik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77154" y="1496131"/>
            <a:ext cx="1235933" cy="821420"/>
          </a:xfrm>
          <a:prstGeom prst="rect">
            <a:avLst/>
          </a:prstGeom>
        </p:spPr>
      </p:pic>
    </p:spTree>
    <p:extLst>
      <p:ext uri="{BB962C8B-B14F-4D97-AF65-F5344CB8AC3E}">
        <p14:creationId xmlns:p14="http://schemas.microsoft.com/office/powerpoint/2010/main" val="380801552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C Agriculture ICT solution 'Large scale farming analysis solution' [NEC official]TrimTrim">
            <a:hlinkClick r:id="" action="ppaction://media"/>
            <a:extLst>
              <a:ext uri="{FF2B5EF4-FFF2-40B4-BE49-F238E27FC236}">
                <a16:creationId xmlns:a16="http://schemas.microsoft.com/office/drawing/2014/main" id="{3FBECD92-08A2-4422-A609-71C34B57D10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06322760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ED53-049E-464B-819F-A7EC88F22D9E}"/>
              </a:ext>
            </a:extLst>
          </p:cNvPr>
          <p:cNvSpPr>
            <a:spLocks noGrp="1"/>
          </p:cNvSpPr>
          <p:nvPr>
            <p:ph type="title"/>
          </p:nvPr>
        </p:nvSpPr>
        <p:spPr/>
        <p:txBody>
          <a:bodyPr/>
          <a:lstStyle/>
          <a:p>
            <a:r>
              <a:rPr lang="en-US" dirty="0"/>
              <a:t>Classic Farming</a:t>
            </a:r>
            <a:endParaRPr lang="en-IL" dirty="0"/>
          </a:p>
        </p:txBody>
      </p:sp>
      <p:pic>
        <p:nvPicPr>
          <p:cNvPr id="4" name="Picture 3" descr="http://www.vijftigplusser.nl/weblog/images/bennekesblogje/48-1783-0808152252-boerenleven.jpg">
            <a:extLst>
              <a:ext uri="{FF2B5EF4-FFF2-40B4-BE49-F238E27FC236}">
                <a16:creationId xmlns:a16="http://schemas.microsoft.com/office/drawing/2014/main" id="{85F5C8EF-4494-41D3-A740-99AF3E7A60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
          <a:stretch/>
        </p:blipFill>
        <p:spPr bwMode="auto">
          <a:xfrm>
            <a:off x="1368894" y="1505244"/>
            <a:ext cx="10106223" cy="497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225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D25F0-958A-4000-AD0A-13EA0DE571C4}"/>
              </a:ext>
            </a:extLst>
          </p:cNvPr>
          <p:cNvSpPr>
            <a:spLocks noGrp="1"/>
          </p:cNvSpPr>
          <p:nvPr>
            <p:ph type="title"/>
          </p:nvPr>
        </p:nvSpPr>
        <p:spPr/>
        <p:txBody>
          <a:bodyPr/>
          <a:lstStyle/>
          <a:p>
            <a:r>
              <a:rPr lang="en-US" dirty="0"/>
              <a:t>The Future – What are we facing</a:t>
            </a:r>
            <a:endParaRPr lang="en-IL" dirty="0"/>
          </a:p>
        </p:txBody>
      </p:sp>
      <p:sp>
        <p:nvSpPr>
          <p:cNvPr id="3" name="Content Placeholder 2">
            <a:extLst>
              <a:ext uri="{FF2B5EF4-FFF2-40B4-BE49-F238E27FC236}">
                <a16:creationId xmlns:a16="http://schemas.microsoft.com/office/drawing/2014/main" id="{36C91538-61BC-42E0-9DCE-A2598BFA9A4C}"/>
              </a:ext>
            </a:extLst>
          </p:cNvPr>
          <p:cNvSpPr>
            <a:spLocks noGrp="1"/>
          </p:cNvSpPr>
          <p:nvPr>
            <p:ph idx="1"/>
          </p:nvPr>
        </p:nvSpPr>
        <p:spPr/>
        <p:txBody>
          <a:bodyPr>
            <a:normAutofit lnSpcReduction="10000"/>
          </a:bodyPr>
          <a:lstStyle/>
          <a:p>
            <a:pPr>
              <a:lnSpc>
                <a:spcPct val="120000"/>
              </a:lnSpc>
            </a:pPr>
            <a:r>
              <a:rPr lang="en-US" dirty="0"/>
              <a:t>The Food and Agricultural Organization of the UN (FAO) has predicted</a:t>
            </a:r>
            <a:r>
              <a:rPr lang="en-US" baseline="30000" dirty="0"/>
              <a:t> </a:t>
            </a:r>
            <a:r>
              <a:rPr lang="en-US" dirty="0"/>
              <a:t>that the global population will reach 9.6 billion people by 2050.</a:t>
            </a:r>
          </a:p>
          <a:p>
            <a:pPr>
              <a:lnSpc>
                <a:spcPct val="120000"/>
              </a:lnSpc>
            </a:pPr>
            <a:r>
              <a:rPr lang="en-US" dirty="0"/>
              <a:t>In order to keep pace therefore with this growth, food production must increase by 70 percent by 2050. </a:t>
            </a:r>
          </a:p>
          <a:p>
            <a:pPr>
              <a:lnSpc>
                <a:spcPct val="120000"/>
              </a:lnSpc>
            </a:pPr>
            <a:r>
              <a:rPr lang="en-US" dirty="0"/>
              <a:t>In addition, a globally rising population needs to be fed in accordance with western lifestyles, set against growing shortages of land, water and energy. All these factors place huge pressures on the farming industry.</a:t>
            </a:r>
            <a:endParaRPr lang="en-IL" dirty="0"/>
          </a:p>
        </p:txBody>
      </p:sp>
    </p:spTree>
    <p:extLst>
      <p:ext uri="{BB962C8B-B14F-4D97-AF65-F5344CB8AC3E}">
        <p14:creationId xmlns:p14="http://schemas.microsoft.com/office/powerpoint/2010/main" val="665182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5D92D-2691-43B4-A118-BDB21D005BC3}"/>
              </a:ext>
            </a:extLst>
          </p:cNvPr>
          <p:cNvSpPr>
            <a:spLocks noGrp="1"/>
          </p:cNvSpPr>
          <p:nvPr>
            <p:ph type="title"/>
          </p:nvPr>
        </p:nvSpPr>
        <p:spPr/>
        <p:txBody>
          <a:bodyPr/>
          <a:lstStyle/>
          <a:p>
            <a:r>
              <a:rPr lang="en-US" dirty="0"/>
              <a:t>Challenges</a:t>
            </a:r>
            <a:endParaRPr lang="en-IL" dirty="0"/>
          </a:p>
        </p:txBody>
      </p:sp>
      <p:sp>
        <p:nvSpPr>
          <p:cNvPr id="3" name="Content Placeholder 2">
            <a:extLst>
              <a:ext uri="{FF2B5EF4-FFF2-40B4-BE49-F238E27FC236}">
                <a16:creationId xmlns:a16="http://schemas.microsoft.com/office/drawing/2014/main" id="{351CE6D9-CF8B-4AFF-9570-75B3F605FE3E}"/>
              </a:ext>
            </a:extLst>
          </p:cNvPr>
          <p:cNvSpPr>
            <a:spLocks noGrp="1"/>
          </p:cNvSpPr>
          <p:nvPr>
            <p:ph idx="1"/>
          </p:nvPr>
        </p:nvSpPr>
        <p:spPr>
          <a:xfrm>
            <a:off x="838200" y="1690688"/>
            <a:ext cx="10515600" cy="4351338"/>
          </a:xfrm>
        </p:spPr>
        <p:txBody>
          <a:bodyPr>
            <a:normAutofit fontScale="85000" lnSpcReduction="10000"/>
          </a:bodyPr>
          <a:lstStyle/>
          <a:p>
            <a:r>
              <a:rPr lang="en-US" sz="4400" dirty="0"/>
              <a:t>The agriculture industry is faced with a number  of challenges in achieving these imperatives, including:</a:t>
            </a:r>
          </a:p>
          <a:p>
            <a:endParaRPr lang="en-US" sz="1200" dirty="0"/>
          </a:p>
          <a:p>
            <a:pPr lvl="1"/>
            <a:r>
              <a:rPr lang="en-US" sz="2600" dirty="0"/>
              <a:t>The limited availability of arable land</a:t>
            </a:r>
          </a:p>
          <a:p>
            <a:pPr lvl="1"/>
            <a:endParaRPr lang="en-IL" sz="2600" dirty="0"/>
          </a:p>
          <a:p>
            <a:pPr lvl="1"/>
            <a:r>
              <a:rPr lang="en-US" sz="2600" dirty="0"/>
              <a:t>Global climate change</a:t>
            </a:r>
          </a:p>
          <a:p>
            <a:pPr lvl="1"/>
            <a:endParaRPr lang="en-IL" sz="2600" dirty="0"/>
          </a:p>
          <a:p>
            <a:pPr lvl="1"/>
            <a:r>
              <a:rPr lang="en-US" sz="2600" dirty="0"/>
              <a:t>The growing scarcity of water</a:t>
            </a:r>
          </a:p>
          <a:p>
            <a:pPr lvl="1"/>
            <a:endParaRPr lang="en-IL" sz="2600" dirty="0"/>
          </a:p>
          <a:p>
            <a:pPr lvl="1"/>
            <a:r>
              <a:rPr lang="en-US" sz="2600" dirty="0"/>
              <a:t>The price and availability of energy, particularly from fossil fuels</a:t>
            </a:r>
          </a:p>
          <a:p>
            <a:pPr lvl="1"/>
            <a:endParaRPr lang="en-IL" sz="2600" dirty="0"/>
          </a:p>
          <a:p>
            <a:pPr lvl="1"/>
            <a:r>
              <a:rPr lang="en-US" sz="2600" dirty="0"/>
              <a:t>The impact of urbanization on rural labor supply.</a:t>
            </a:r>
          </a:p>
          <a:p>
            <a:endParaRPr lang="en-IL" dirty="0"/>
          </a:p>
        </p:txBody>
      </p:sp>
    </p:spTree>
    <p:extLst>
      <p:ext uri="{BB962C8B-B14F-4D97-AF65-F5344CB8AC3E}">
        <p14:creationId xmlns:p14="http://schemas.microsoft.com/office/powerpoint/2010/main" val="2641924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041DB-DE3D-4E45-AB7C-F4F33E260CBB}"/>
              </a:ext>
            </a:extLst>
          </p:cNvPr>
          <p:cNvSpPr>
            <a:spLocks noGrp="1"/>
          </p:cNvSpPr>
          <p:nvPr>
            <p:ph type="title"/>
          </p:nvPr>
        </p:nvSpPr>
        <p:spPr/>
        <p:txBody>
          <a:bodyPr>
            <a:normAutofit/>
          </a:bodyPr>
          <a:lstStyle/>
          <a:p>
            <a:r>
              <a:rPr lang="en-US" sz="5400" dirty="0"/>
              <a:t>Challenges - Technology</a:t>
            </a:r>
            <a:endParaRPr lang="en-IL" sz="5400" dirty="0"/>
          </a:p>
        </p:txBody>
      </p:sp>
      <p:sp>
        <p:nvSpPr>
          <p:cNvPr id="3" name="Content Placeholder 2">
            <a:extLst>
              <a:ext uri="{FF2B5EF4-FFF2-40B4-BE49-F238E27FC236}">
                <a16:creationId xmlns:a16="http://schemas.microsoft.com/office/drawing/2014/main" id="{2BF86266-895E-46E5-BEDE-D6BE302FDAFC}"/>
              </a:ext>
            </a:extLst>
          </p:cNvPr>
          <p:cNvSpPr>
            <a:spLocks noGrp="1"/>
          </p:cNvSpPr>
          <p:nvPr>
            <p:ph idx="1"/>
          </p:nvPr>
        </p:nvSpPr>
        <p:spPr/>
        <p:txBody>
          <a:bodyPr>
            <a:normAutofit/>
          </a:bodyPr>
          <a:lstStyle/>
          <a:p>
            <a:pPr>
              <a:lnSpc>
                <a:spcPct val="150000"/>
              </a:lnSpc>
            </a:pPr>
            <a:r>
              <a:rPr lang="en-US" sz="4000" dirty="0"/>
              <a:t> Too much information</a:t>
            </a:r>
          </a:p>
          <a:p>
            <a:pPr>
              <a:lnSpc>
                <a:spcPct val="150000"/>
              </a:lnSpc>
            </a:pPr>
            <a:r>
              <a:rPr lang="en-US" sz="4000" dirty="0"/>
              <a:t> Energy</a:t>
            </a:r>
          </a:p>
          <a:p>
            <a:pPr>
              <a:lnSpc>
                <a:spcPct val="150000"/>
              </a:lnSpc>
            </a:pPr>
            <a:r>
              <a:rPr lang="en-US" sz="4000" dirty="0"/>
              <a:t> Connectivity</a:t>
            </a:r>
            <a:endParaRPr lang="en-IL" sz="4000" dirty="0"/>
          </a:p>
        </p:txBody>
      </p:sp>
    </p:spTree>
    <p:extLst>
      <p:ext uri="{BB962C8B-B14F-4D97-AF65-F5344CB8AC3E}">
        <p14:creationId xmlns:p14="http://schemas.microsoft.com/office/powerpoint/2010/main" val="3655588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5" name="Picture 11" descr="C:\Users\Wolfe001\AppData\Local\Microsoft\Windows\Temporary Internet Files\Content.IE5\0W1ACSI0\MC900299501[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1618" y="3183618"/>
            <a:ext cx="876070" cy="844617"/>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p:cNvSpPr/>
          <p:nvPr/>
        </p:nvSpPr>
        <p:spPr>
          <a:xfrm>
            <a:off x="4215290" y="2249722"/>
            <a:ext cx="3499557" cy="3499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3748726" y="3949759"/>
            <a:ext cx="1035497" cy="114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7136932" y="4102365"/>
            <a:ext cx="1035497" cy="987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4" name="Picture 10" descr="C:\Users\Wolfe001\AppData\Local\Microsoft\Windows\Temporary Internet Files\Content.IE5\RSEQKJ07\MC900299515[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3255" y="4258018"/>
            <a:ext cx="1069919" cy="99109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Wolfe001\AppData\Local\Microsoft\Windows\Temporary Internet Files\Content.IE5\R0ZT7UJI\MC90021742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80067" y="4225991"/>
            <a:ext cx="734276" cy="831897"/>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Wolfe001\AppData\Local\Microsoft\Windows\Temporary Internet Files\Content.IE5\5AK9GO4D\MC900217432[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58649" y="2712879"/>
            <a:ext cx="854538" cy="9887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Wolfe001\AppData\Local\Microsoft\Windows\Temporary Internet Files\Content.IE5\0W1ACSI0\MC900217422[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91325" y="3206255"/>
            <a:ext cx="716889" cy="8961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Wolfe001\AppData\Local\Microsoft\Windows\Temporary Internet Files\Content.IE5\MW0ICMLQ\MC900278842[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90246" y="1292944"/>
            <a:ext cx="755294"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Wolfe001\AppData\Local\Microsoft\Windows\Temporary Internet Files\Content.IE5\7SN2WFAC\MC900326176[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40949" y="4102366"/>
            <a:ext cx="651053" cy="94000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www.clker.com/cliparts/I/G/7/j/7/r/desk-work-md.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3167" t="7461" r="10727" b="6227"/>
          <a:stretch/>
        </p:blipFill>
        <p:spPr bwMode="auto">
          <a:xfrm flipH="1">
            <a:off x="7183556" y="4203965"/>
            <a:ext cx="897914" cy="940004"/>
          </a:xfrm>
          <a:prstGeom prst="rect">
            <a:avLst/>
          </a:prstGeom>
          <a:solidFill>
            <a:schemeClr val="bg1"/>
          </a:solidFill>
        </p:spPr>
      </p:pic>
      <p:sp>
        <p:nvSpPr>
          <p:cNvPr id="11" name="TextBox 10"/>
          <p:cNvSpPr txBox="1"/>
          <p:nvPr/>
        </p:nvSpPr>
        <p:spPr>
          <a:xfrm>
            <a:off x="5226029" y="2114208"/>
            <a:ext cx="1400063" cy="584775"/>
          </a:xfrm>
          <a:prstGeom prst="rect">
            <a:avLst/>
          </a:prstGeom>
          <a:solidFill>
            <a:schemeClr val="bg1"/>
          </a:solidFill>
        </p:spPr>
        <p:txBody>
          <a:bodyPr wrap="square" rtlCol="0">
            <a:spAutoFit/>
          </a:bodyPr>
          <a:lstStyle/>
          <a:p>
            <a:pPr algn="ctr"/>
            <a:r>
              <a:rPr lang="en-GB" sz="1600" b="1" dirty="0"/>
              <a:t>smart sensing &amp; monitoring</a:t>
            </a:r>
          </a:p>
        </p:txBody>
      </p:sp>
      <p:sp>
        <p:nvSpPr>
          <p:cNvPr id="16" name="TextBox 15"/>
          <p:cNvSpPr txBox="1"/>
          <p:nvPr/>
        </p:nvSpPr>
        <p:spPr>
          <a:xfrm>
            <a:off x="6856178" y="5042369"/>
            <a:ext cx="1400063" cy="584775"/>
          </a:xfrm>
          <a:prstGeom prst="rect">
            <a:avLst/>
          </a:prstGeom>
          <a:solidFill>
            <a:schemeClr val="bg1"/>
          </a:solidFill>
        </p:spPr>
        <p:txBody>
          <a:bodyPr wrap="square" rtlCol="0">
            <a:spAutoFit/>
          </a:bodyPr>
          <a:lstStyle>
            <a:defPPr>
              <a:defRPr lang="nl-NL"/>
            </a:defPPr>
            <a:lvl1pPr>
              <a:defRPr sz="1600" b="1"/>
            </a:lvl1pPr>
          </a:lstStyle>
          <a:p>
            <a:pPr algn="ctr"/>
            <a:r>
              <a:rPr lang="en-GB" dirty="0"/>
              <a:t>smart analysis &amp; planning</a:t>
            </a:r>
          </a:p>
        </p:txBody>
      </p:sp>
      <p:sp>
        <p:nvSpPr>
          <p:cNvPr id="17" name="TextBox 16"/>
          <p:cNvSpPr txBox="1"/>
          <p:nvPr/>
        </p:nvSpPr>
        <p:spPr>
          <a:xfrm>
            <a:off x="3589021" y="5042367"/>
            <a:ext cx="1400063" cy="338554"/>
          </a:xfrm>
          <a:prstGeom prst="rect">
            <a:avLst/>
          </a:prstGeom>
          <a:solidFill>
            <a:schemeClr val="bg1"/>
          </a:solidFill>
        </p:spPr>
        <p:txBody>
          <a:bodyPr wrap="square" rtlCol="0">
            <a:spAutoFit/>
          </a:bodyPr>
          <a:lstStyle/>
          <a:p>
            <a:r>
              <a:rPr lang="en-GB" sz="1600" b="1" dirty="0"/>
              <a:t>smart control</a:t>
            </a:r>
          </a:p>
        </p:txBody>
      </p:sp>
      <p:sp>
        <p:nvSpPr>
          <p:cNvPr id="21" name="Isosceles Triangle 20"/>
          <p:cNvSpPr/>
          <p:nvPr/>
        </p:nvSpPr>
        <p:spPr>
          <a:xfrm rot="8754475">
            <a:off x="7324538" y="3017398"/>
            <a:ext cx="311150" cy="268233"/>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Isosceles Triangle 31"/>
          <p:cNvSpPr/>
          <p:nvPr/>
        </p:nvSpPr>
        <p:spPr>
          <a:xfrm rot="2080282">
            <a:off x="4344885" y="2914657"/>
            <a:ext cx="311150" cy="268233"/>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Isosceles Triangle 32"/>
          <p:cNvSpPr/>
          <p:nvPr/>
        </p:nvSpPr>
        <p:spPr>
          <a:xfrm rot="16200000">
            <a:off x="5770484" y="5615162"/>
            <a:ext cx="311150" cy="268233"/>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2"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4873" r="22103"/>
          <a:stretch/>
        </p:blipFill>
        <p:spPr bwMode="auto">
          <a:xfrm>
            <a:off x="8172429" y="4158869"/>
            <a:ext cx="2369117" cy="1745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2" descr="http://cema-agri.org/sites/default/files/ESS_Conference_0.jpg"/>
          <p:cNvPicPr>
            <a:picLocks noChangeAspect="1" noChangeArrowheads="1"/>
          </p:cNvPicPr>
          <p:nvPr/>
        </p:nvPicPr>
        <p:blipFill rotWithShape="1">
          <a:blip r:embed="rId12">
            <a:extLst>
              <a:ext uri="{28A0092B-C50C-407E-A947-70E740481C1C}">
                <a14:useLocalDpi xmlns:a14="http://schemas.microsoft.com/office/drawing/2010/main" val="0"/>
              </a:ext>
            </a:extLst>
          </a:blip>
          <a:srcRect l="13412" t="22557" r="-13412" b="191"/>
          <a:stretch/>
        </p:blipFill>
        <p:spPr bwMode="auto">
          <a:xfrm>
            <a:off x="7858126" y="1131093"/>
            <a:ext cx="2809875" cy="192785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rotWithShape="1">
          <a:blip r:embed="rId13">
            <a:extLst>
              <a:ext uri="{28A0092B-C50C-407E-A947-70E740481C1C}">
                <a14:useLocalDpi xmlns:a14="http://schemas.microsoft.com/office/drawing/2010/main" val="0"/>
              </a:ext>
            </a:extLst>
          </a:blip>
          <a:srcRect l="15285" t="8509" r="27011" b="20086"/>
          <a:stretch/>
        </p:blipFill>
        <p:spPr>
          <a:xfrm>
            <a:off x="2170798" y="4934194"/>
            <a:ext cx="1418223" cy="1319017"/>
          </a:xfrm>
          <a:prstGeom prst="rect">
            <a:avLst/>
          </a:prstGeom>
        </p:spPr>
      </p:pic>
      <p:pic>
        <p:nvPicPr>
          <p:cNvPr id="25" name="Picture 3" descr="D:\CorVerdouw\My Files\RefModel Chain Processes\2. Secondary Output Archive\Lectures\FotoS Bedrijfsbezoeken\Anulewisz\Rijnplant\IMG_6150.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95238" y="1121159"/>
            <a:ext cx="1828074" cy="1257970"/>
          </a:xfrm>
          <a:prstGeom prst="rect">
            <a:avLst/>
          </a:prstGeom>
          <a:noFill/>
          <a:extLst>
            <a:ext uri="{909E8E84-426E-40DD-AFC4-6F175D3DCCD1}">
              <a14:hiddenFill xmlns:a14="http://schemas.microsoft.com/office/drawing/2010/main">
                <a:solidFill>
                  <a:srgbClr val="FFFFFF"/>
                </a:solidFill>
              </a14:hiddenFill>
            </a:ext>
          </a:extLst>
        </p:spPr>
      </p:pic>
      <p:sp>
        <p:nvSpPr>
          <p:cNvPr id="3" name="Explosion 2 2"/>
          <p:cNvSpPr/>
          <p:nvPr/>
        </p:nvSpPr>
        <p:spPr>
          <a:xfrm>
            <a:off x="4833738" y="3506477"/>
            <a:ext cx="2557255" cy="889747"/>
          </a:xfrm>
          <a:prstGeom prst="irregularSeal2">
            <a:avLst/>
          </a:prstGeom>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r>
              <a:rPr lang="en-GB" b="1" dirty="0">
                <a:solidFill>
                  <a:schemeClr val="tx1"/>
                </a:solidFill>
              </a:rPr>
              <a:t>BIG DATA</a:t>
            </a:r>
          </a:p>
        </p:txBody>
      </p:sp>
      <p:pic>
        <p:nvPicPr>
          <p:cNvPr id="3074" name="Picture 2" descr="https://farmcreditofvirginias.files.wordpress.com/2012/09/cow-milking.g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708724" y="2849969"/>
            <a:ext cx="2065020" cy="1375304"/>
          </a:xfrm>
          <a:prstGeom prst="rect">
            <a:avLst/>
          </a:prstGeom>
          <a:noFill/>
          <a:extLst>
            <a:ext uri="{909E8E84-426E-40DD-AFC4-6F175D3DCCD1}">
              <a14:hiddenFill xmlns:a14="http://schemas.microsoft.com/office/drawing/2010/main">
                <a:solidFill>
                  <a:srgbClr val="FFFFFF"/>
                </a:solidFill>
              </a14:hiddenFill>
            </a:ext>
          </a:extLst>
        </p:spPr>
      </p:pic>
      <p:sp>
        <p:nvSpPr>
          <p:cNvPr id="26" name="Title 1">
            <a:extLst>
              <a:ext uri="{FF2B5EF4-FFF2-40B4-BE49-F238E27FC236}">
                <a16:creationId xmlns:a16="http://schemas.microsoft.com/office/drawing/2014/main" id="{330127E2-E748-47BC-8E97-4B1BE2447BC3}"/>
              </a:ext>
            </a:extLst>
          </p:cNvPr>
          <p:cNvSpPr txBox="1">
            <a:spLocks/>
          </p:cNvSpPr>
          <p:nvPr/>
        </p:nvSpPr>
        <p:spPr>
          <a:xfrm>
            <a:off x="510093" y="-538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Future Farming</a:t>
            </a:r>
            <a:endParaRPr lang="en-IL" dirty="0"/>
          </a:p>
        </p:txBody>
      </p:sp>
    </p:spTree>
    <p:extLst>
      <p:ext uri="{BB962C8B-B14F-4D97-AF65-F5344CB8AC3E}">
        <p14:creationId xmlns:p14="http://schemas.microsoft.com/office/powerpoint/2010/main" val="271481047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BD69-21A0-4EA4-B80D-9F2C8BD8DC9C}"/>
              </a:ext>
            </a:extLst>
          </p:cNvPr>
          <p:cNvSpPr>
            <a:spLocks noGrp="1"/>
          </p:cNvSpPr>
          <p:nvPr>
            <p:ph type="title"/>
          </p:nvPr>
        </p:nvSpPr>
        <p:spPr/>
        <p:txBody>
          <a:bodyPr/>
          <a:lstStyle/>
          <a:p>
            <a:r>
              <a:rPr lang="en-US" dirty="0"/>
              <a:t>IOT &amp; Farming</a:t>
            </a:r>
            <a:endParaRPr lang="en-IL" dirty="0"/>
          </a:p>
        </p:txBody>
      </p:sp>
      <p:sp>
        <p:nvSpPr>
          <p:cNvPr id="3" name="Content Placeholder 2">
            <a:extLst>
              <a:ext uri="{FF2B5EF4-FFF2-40B4-BE49-F238E27FC236}">
                <a16:creationId xmlns:a16="http://schemas.microsoft.com/office/drawing/2014/main" id="{DB32442E-7925-4AA2-802B-CFA709438906}"/>
              </a:ext>
            </a:extLst>
          </p:cNvPr>
          <p:cNvSpPr txBox="1">
            <a:spLocks/>
          </p:cNvSpPr>
          <p:nvPr/>
        </p:nvSpPr>
        <p:spPr>
          <a:xfrm>
            <a:off x="838200" y="1690688"/>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3200" dirty="0"/>
              <a:t>Precision agriculture is sometimes known as 'smart farming', an umbrella term for easier comparison with other M2M based implementations such as smart metering, smart cities and so on.</a:t>
            </a:r>
          </a:p>
          <a:p>
            <a:pPr>
              <a:lnSpc>
                <a:spcPct val="130000"/>
              </a:lnSpc>
            </a:pPr>
            <a:r>
              <a:rPr lang="en-US" sz="3200" dirty="0"/>
              <a:t>Precision agriculture  is  based  on  sensor  technologies</a:t>
            </a:r>
          </a:p>
          <a:p>
            <a:pPr>
              <a:lnSpc>
                <a:spcPct val="130000"/>
              </a:lnSpc>
            </a:pPr>
            <a:endParaRPr lang="en-IL" sz="3200" dirty="0"/>
          </a:p>
        </p:txBody>
      </p:sp>
    </p:spTree>
    <p:extLst>
      <p:ext uri="{BB962C8B-B14F-4D97-AF65-F5344CB8AC3E}">
        <p14:creationId xmlns:p14="http://schemas.microsoft.com/office/powerpoint/2010/main" val="8794605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2184009-C1C5-44D3-A0D6-CF4C16951129}"/>
              </a:ext>
            </a:extLst>
          </p:cNvPr>
          <p:cNvSpPr txBox="1">
            <a:spLocks/>
          </p:cNvSpPr>
          <p:nvPr/>
        </p:nvSpPr>
        <p:spPr>
          <a:xfrm>
            <a:off x="599049" y="1420837"/>
            <a:ext cx="10922392" cy="5261317"/>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1100" algn="just">
              <a:lnSpc>
                <a:spcPct val="170000"/>
              </a:lnSpc>
            </a:pPr>
            <a:r>
              <a:rPr lang="en-US" dirty="0">
                <a:solidFill>
                  <a:srgbClr val="2D3652"/>
                </a:solidFill>
                <a:latin typeface="Arial" panose="020B0604020202020204" pitchFamily="34" charset="0"/>
              </a:rPr>
              <a:t>Experienced farmers have the knowledge to make the best judgements by just walking around their farms - Large farms in particular this is simply not practicable. </a:t>
            </a:r>
          </a:p>
          <a:p>
            <a:pPr marR="1100" algn="just">
              <a:lnSpc>
                <a:spcPct val="170000"/>
              </a:lnSpc>
            </a:pPr>
            <a:r>
              <a:rPr lang="en-US" dirty="0">
                <a:solidFill>
                  <a:srgbClr val="2D3652"/>
                </a:solidFill>
                <a:latin typeface="Arial" panose="020B0604020202020204" pitchFamily="34" charset="0"/>
              </a:rPr>
              <a:t>A remote 'eye in the field' or 'eye in the barn' makes remote monitoring possible in real time. </a:t>
            </a:r>
          </a:p>
          <a:p>
            <a:pPr marR="1100" algn="just">
              <a:lnSpc>
                <a:spcPct val="170000"/>
              </a:lnSpc>
            </a:pPr>
            <a:r>
              <a:rPr lang="en-US" dirty="0">
                <a:solidFill>
                  <a:srgbClr val="2D3652"/>
                </a:solidFill>
                <a:latin typeface="Arial" panose="020B0604020202020204" pitchFamily="34" charset="0"/>
              </a:rPr>
              <a:t>farmers can detect signs of disease in crops and animals much than they would otherwise become noticeable. </a:t>
            </a:r>
          </a:p>
          <a:p>
            <a:pPr marR="1100" algn="just">
              <a:lnSpc>
                <a:spcPct val="170000"/>
              </a:lnSpc>
            </a:pPr>
            <a:r>
              <a:rPr lang="en-US" dirty="0">
                <a:solidFill>
                  <a:srgbClr val="2D3652"/>
                </a:solidFill>
                <a:latin typeface="Arial" panose="020B0604020202020204" pitchFamily="34" charset="0"/>
              </a:rPr>
              <a:t>M2M-derived data feeds into a decision support system that allows farmers to see what is happening at a much higher level of granularity than previously possible. The approach of science to the field is a new trend</a:t>
            </a:r>
            <a:endParaRPr lang="en-US" dirty="0">
              <a:solidFill>
                <a:srgbClr val="000000"/>
              </a:solidFill>
              <a:latin typeface="Arial" panose="020B0604020202020204" pitchFamily="34" charset="0"/>
            </a:endParaRPr>
          </a:p>
        </p:txBody>
      </p:sp>
      <p:sp>
        <p:nvSpPr>
          <p:cNvPr id="6" name="Title 1">
            <a:extLst>
              <a:ext uri="{FF2B5EF4-FFF2-40B4-BE49-F238E27FC236}">
                <a16:creationId xmlns:a16="http://schemas.microsoft.com/office/drawing/2014/main" id="{ACE44080-ECA0-4E4A-86EC-64F104132443}"/>
              </a:ext>
            </a:extLst>
          </p:cNvPr>
          <p:cNvSpPr>
            <a:spLocks noGrp="1"/>
          </p:cNvSpPr>
          <p:nvPr>
            <p:ph type="title"/>
          </p:nvPr>
        </p:nvSpPr>
        <p:spPr>
          <a:xfrm>
            <a:off x="599049" y="238516"/>
            <a:ext cx="10515600" cy="1325563"/>
          </a:xfrm>
        </p:spPr>
        <p:txBody>
          <a:bodyPr/>
          <a:lstStyle/>
          <a:p>
            <a:r>
              <a:rPr lang="en-US" dirty="0"/>
              <a:t>IOT &amp; Farming</a:t>
            </a:r>
            <a:endParaRPr lang="en-IL" dirty="0"/>
          </a:p>
        </p:txBody>
      </p:sp>
    </p:spTree>
    <p:extLst>
      <p:ext uri="{BB962C8B-B14F-4D97-AF65-F5344CB8AC3E}">
        <p14:creationId xmlns:p14="http://schemas.microsoft.com/office/powerpoint/2010/main" val="304446146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3330" y="160338"/>
            <a:ext cx="11461105" cy="1353086"/>
          </a:xfrm>
        </p:spPr>
        <p:txBody>
          <a:bodyPr/>
          <a:lstStyle/>
          <a:p>
            <a:r>
              <a:rPr lang="en-GB" dirty="0"/>
              <a:t>Redefining Industry Boundaries </a:t>
            </a:r>
            <a:br>
              <a:rPr lang="en-GB" dirty="0"/>
            </a:br>
            <a:r>
              <a:rPr lang="en-GB" sz="1800" dirty="0"/>
              <a:t>(according to Porter and </a:t>
            </a:r>
            <a:r>
              <a:rPr lang="en-GB" sz="1800" dirty="0" err="1"/>
              <a:t>Heppelmann</a:t>
            </a:r>
            <a:r>
              <a:rPr lang="en-GB" sz="1800" dirty="0"/>
              <a:t>, Harvard Business Review, 2014)</a:t>
            </a:r>
            <a:endParaRPr lang="en-GB" dirty="0"/>
          </a:p>
        </p:txBody>
      </p:sp>
      <p:sp>
        <p:nvSpPr>
          <p:cNvPr id="4" name="Slide Number Placeholder 3"/>
          <p:cNvSpPr>
            <a:spLocks noGrp="1"/>
          </p:cNvSpPr>
          <p:nvPr>
            <p:ph type="sldNum" sz="quarter" idx="10"/>
          </p:nvPr>
        </p:nvSpPr>
        <p:spPr/>
        <p:txBody>
          <a:bodyPr/>
          <a:lstStyle/>
          <a:p>
            <a:pPr>
              <a:lnSpc>
                <a:spcPts val="1200"/>
              </a:lnSpc>
            </a:pPr>
            <a:fld id="{F25965E0-7062-474C-8671-DB3A3CE669B0}" type="slidenum">
              <a:rPr lang="en-GB">
                <a:solidFill>
                  <a:srgbClr val="005172"/>
                </a:solidFill>
              </a:rPr>
              <a:pPr>
                <a:lnSpc>
                  <a:spcPts val="1200"/>
                </a:lnSpc>
              </a:pPr>
              <a:t>9</a:t>
            </a:fld>
            <a:endParaRPr lang="en-GB" dirty="0">
              <a:solidFill>
                <a:srgbClr val="005172"/>
              </a:solidFill>
            </a:endParaRPr>
          </a:p>
        </p:txBody>
      </p:sp>
      <p:sp>
        <p:nvSpPr>
          <p:cNvPr id="11" name="AutoShape 6" descr="Afbeeldingsresultaat voor smartphone icon"/>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005172"/>
              </a:solidFill>
            </a:endParaRPr>
          </a:p>
        </p:txBody>
      </p:sp>
      <p:grpSp>
        <p:nvGrpSpPr>
          <p:cNvPr id="30" name="Group 29"/>
          <p:cNvGrpSpPr/>
          <p:nvPr/>
        </p:nvGrpSpPr>
        <p:grpSpPr>
          <a:xfrm>
            <a:off x="6358690" y="1736959"/>
            <a:ext cx="4309311" cy="3028472"/>
            <a:chOff x="4834689" y="1736959"/>
            <a:chExt cx="4309311" cy="3028472"/>
          </a:xfrm>
        </p:grpSpPr>
        <p:sp>
          <p:nvSpPr>
            <p:cNvPr id="23" name="Rectangle 22"/>
            <p:cNvSpPr/>
            <p:nvPr/>
          </p:nvSpPr>
          <p:spPr>
            <a:xfrm>
              <a:off x="7992208" y="3548761"/>
              <a:ext cx="1151792" cy="33431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a:solidFill>
                  <a:srgbClr val="005172"/>
                </a:solidFill>
              </a:endParaRPr>
            </a:p>
          </p:txBody>
        </p:sp>
        <p:sp>
          <p:nvSpPr>
            <p:cNvPr id="27" name="Pentagon 26"/>
            <p:cNvSpPr/>
            <p:nvPr/>
          </p:nvSpPr>
          <p:spPr>
            <a:xfrm>
              <a:off x="4834689" y="3544560"/>
              <a:ext cx="3764187" cy="334313"/>
            </a:xfrm>
            <a:prstGeom prst="homePlate">
              <a:avLst>
                <a:gd name="adj" fmla="val 17943"/>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a:solidFill>
                  <a:srgbClr val="005172"/>
                </a:solidFill>
              </a:endParaRPr>
            </a:p>
          </p:txBody>
        </p:sp>
        <p:sp>
          <p:nvSpPr>
            <p:cNvPr id="13" name="TextBox 12"/>
            <p:cNvSpPr txBox="1"/>
            <p:nvPr/>
          </p:nvSpPr>
          <p:spPr>
            <a:xfrm>
              <a:off x="4903208" y="1736959"/>
              <a:ext cx="3110147" cy="323165"/>
            </a:xfrm>
            <a:prstGeom prst="rect">
              <a:avLst/>
            </a:prstGeom>
            <a:noFill/>
          </p:spPr>
          <p:txBody>
            <a:bodyPr wrap="none" rtlCol="0">
              <a:spAutoFit/>
            </a:bodyPr>
            <a:lstStyle/>
            <a:p>
              <a:pPr>
                <a:lnSpc>
                  <a:spcPts val="1800"/>
                </a:lnSpc>
              </a:pPr>
              <a:r>
                <a:rPr lang="en-GB" sz="1400" b="1" dirty="0">
                  <a:solidFill>
                    <a:srgbClr val="005172"/>
                  </a:solidFill>
                  <a:latin typeface="Verdana" pitchFamily="34" charset="0"/>
                </a:rPr>
                <a:t>3.  Smart, connected product</a:t>
              </a:r>
            </a:p>
          </p:txBody>
        </p:sp>
        <p:pic>
          <p:nvPicPr>
            <p:cNvPr id="14" name="Picture 2" descr="Afbeeldingsresultaat voor tractor clipart"/>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65834" y="3168469"/>
              <a:ext cx="1540800" cy="115411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620143" y="3983974"/>
              <a:ext cx="332142" cy="323165"/>
            </a:xfrm>
            <a:prstGeom prst="rect">
              <a:avLst/>
            </a:prstGeom>
            <a:noFill/>
          </p:spPr>
          <p:txBody>
            <a:bodyPr wrap="none" rtlCol="0">
              <a:spAutoFit/>
            </a:bodyPr>
            <a:lstStyle/>
            <a:p>
              <a:pPr>
                <a:lnSpc>
                  <a:spcPts val="1800"/>
                </a:lnSpc>
              </a:pPr>
              <a:r>
                <a:rPr lang="en-GB" sz="1400" dirty="0">
                  <a:solidFill>
                    <a:srgbClr val="000000"/>
                  </a:solidFill>
                  <a:latin typeface="Verdana" pitchFamily="34" charset="0"/>
                </a:rPr>
                <a:t>+</a:t>
              </a:r>
            </a:p>
          </p:txBody>
        </p:sp>
        <p:pic>
          <p:nvPicPr>
            <p:cNvPr id="103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9769" y="2467883"/>
              <a:ext cx="311560" cy="549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6620143" y="2994344"/>
              <a:ext cx="332142" cy="323165"/>
            </a:xfrm>
            <a:prstGeom prst="rect">
              <a:avLst/>
            </a:prstGeom>
            <a:noFill/>
          </p:spPr>
          <p:txBody>
            <a:bodyPr wrap="none" rtlCol="0">
              <a:spAutoFit/>
            </a:bodyPr>
            <a:lstStyle/>
            <a:p>
              <a:pPr>
                <a:lnSpc>
                  <a:spcPts val="1800"/>
                </a:lnSpc>
              </a:pPr>
              <a:r>
                <a:rPr lang="en-GB" sz="1400" dirty="0">
                  <a:solidFill>
                    <a:srgbClr val="000000"/>
                  </a:solidFill>
                  <a:latin typeface="Verdana" pitchFamily="34" charset="0"/>
                </a:rPr>
                <a:t>+</a:t>
              </a:r>
            </a:p>
          </p:txBody>
        </p:sp>
        <p:pic>
          <p:nvPicPr>
            <p:cNvPr id="22" name="Picture 9" descr="http://simpleicon.com/wp-content/uploads/signal-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7435" y="2729728"/>
              <a:ext cx="330267" cy="33026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090727050"/>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94" t="15964" r="30453"/>
            <a:stretch/>
          </p:blipFill>
          <p:spPr bwMode="auto">
            <a:xfrm>
              <a:off x="6420341" y="4274225"/>
              <a:ext cx="831786" cy="491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9" descr="http://simpleicon.com/wp-content/uploads/signal-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4189" y="2467883"/>
              <a:ext cx="330267" cy="330267"/>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p:cNvCxnSpPr/>
            <p:nvPr/>
          </p:nvCxnSpPr>
          <p:spPr>
            <a:xfrm>
              <a:off x="7746121" y="3736736"/>
              <a:ext cx="1107637"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3961314" y="2238685"/>
            <a:ext cx="3506190" cy="2526747"/>
            <a:chOff x="2437314" y="2238684"/>
            <a:chExt cx="3506190" cy="2526747"/>
          </a:xfrm>
        </p:grpSpPr>
        <p:sp>
          <p:nvSpPr>
            <p:cNvPr id="24" name="Pentagon 23"/>
            <p:cNvSpPr/>
            <p:nvPr/>
          </p:nvSpPr>
          <p:spPr>
            <a:xfrm>
              <a:off x="2437314" y="3545183"/>
              <a:ext cx="2952372" cy="334313"/>
            </a:xfrm>
            <a:prstGeom prst="homePlate">
              <a:avLst>
                <a:gd name="adj" fmla="val 24337"/>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a:solidFill>
                  <a:srgbClr val="005172"/>
                </a:solidFill>
              </a:endParaRPr>
            </a:p>
          </p:txBody>
        </p:sp>
        <p:pic>
          <p:nvPicPr>
            <p:cNvPr id="7" name="Picture 2" descr="Afbeeldingsresultaat voor tractor clipart"/>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1676" y="3168469"/>
              <a:ext cx="1540800" cy="11541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090727050"/>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94" t="15964" r="30453"/>
            <a:stretch/>
          </p:blipFill>
          <p:spPr bwMode="auto">
            <a:xfrm>
              <a:off x="3552090" y="4274225"/>
              <a:ext cx="831786" cy="491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793292" y="4019870"/>
              <a:ext cx="332142" cy="323165"/>
            </a:xfrm>
            <a:prstGeom prst="rect">
              <a:avLst/>
            </a:prstGeom>
            <a:noFill/>
          </p:spPr>
          <p:txBody>
            <a:bodyPr wrap="none" rtlCol="0">
              <a:spAutoFit/>
            </a:bodyPr>
            <a:lstStyle/>
            <a:p>
              <a:pPr>
                <a:lnSpc>
                  <a:spcPts val="1800"/>
                </a:lnSpc>
              </a:pPr>
              <a:r>
                <a:rPr lang="en-GB" sz="1400" dirty="0">
                  <a:solidFill>
                    <a:srgbClr val="000000"/>
                  </a:solidFill>
                  <a:latin typeface="Verdana" pitchFamily="34" charset="0"/>
                </a:rPr>
                <a:t>+</a:t>
              </a:r>
            </a:p>
          </p:txBody>
        </p:sp>
        <p:sp>
          <p:nvSpPr>
            <p:cNvPr id="12" name="TextBox 11"/>
            <p:cNvSpPr txBox="1"/>
            <p:nvPr/>
          </p:nvSpPr>
          <p:spPr>
            <a:xfrm>
              <a:off x="2675038" y="2238684"/>
              <a:ext cx="1955985" cy="323165"/>
            </a:xfrm>
            <a:prstGeom prst="rect">
              <a:avLst/>
            </a:prstGeom>
            <a:noFill/>
          </p:spPr>
          <p:txBody>
            <a:bodyPr wrap="none" rtlCol="0">
              <a:spAutoFit/>
            </a:bodyPr>
            <a:lstStyle/>
            <a:p>
              <a:pPr>
                <a:lnSpc>
                  <a:spcPts val="1800"/>
                </a:lnSpc>
              </a:pPr>
              <a:r>
                <a:rPr lang="en-GB" sz="1400" b="1" dirty="0">
                  <a:solidFill>
                    <a:srgbClr val="005172"/>
                  </a:solidFill>
                  <a:latin typeface="Verdana" pitchFamily="34" charset="0"/>
                </a:rPr>
                <a:t>2.  Smart Product</a:t>
              </a:r>
            </a:p>
          </p:txBody>
        </p:sp>
        <p:cxnSp>
          <p:nvCxnSpPr>
            <p:cNvPr id="31" name="Straight Arrow Connector 30"/>
            <p:cNvCxnSpPr/>
            <p:nvPr/>
          </p:nvCxnSpPr>
          <p:spPr>
            <a:xfrm>
              <a:off x="4835867" y="3745526"/>
              <a:ext cx="1107637"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1831976" y="2657476"/>
            <a:ext cx="2848463" cy="1665107"/>
            <a:chOff x="307975" y="2657475"/>
            <a:chExt cx="2848463" cy="1665107"/>
          </a:xfrm>
        </p:grpSpPr>
        <p:sp>
          <p:nvSpPr>
            <p:cNvPr id="17" name="Pentagon 16"/>
            <p:cNvSpPr/>
            <p:nvPr/>
          </p:nvSpPr>
          <p:spPr>
            <a:xfrm>
              <a:off x="307975" y="3545183"/>
              <a:ext cx="2452810" cy="334313"/>
            </a:xfrm>
            <a:prstGeom prst="homePlate">
              <a:avLst>
                <a:gd name="adj" fmla="val 21244"/>
              </a:avLst>
            </a:prstGeom>
            <a:solidFill>
              <a:srgbClr val="DDDDD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a:solidFill>
                  <a:srgbClr val="005172"/>
                </a:solidFill>
              </a:endParaRPr>
            </a:p>
          </p:txBody>
        </p:sp>
        <p:pic>
          <p:nvPicPr>
            <p:cNvPr id="1026" name="Picture 2" descr="Afbeeldingsresultaat voor tractor clipart"/>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8001" y="3168469"/>
              <a:ext cx="1540800" cy="11541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06929" y="2657475"/>
              <a:ext cx="1223412" cy="323165"/>
            </a:xfrm>
            <a:prstGeom prst="rect">
              <a:avLst/>
            </a:prstGeom>
            <a:noFill/>
          </p:spPr>
          <p:txBody>
            <a:bodyPr wrap="none" rtlCol="0">
              <a:spAutoFit/>
            </a:bodyPr>
            <a:lstStyle/>
            <a:p>
              <a:pPr>
                <a:lnSpc>
                  <a:spcPts val="1800"/>
                </a:lnSpc>
              </a:pPr>
              <a:r>
                <a:rPr lang="en-GB" sz="1400" b="1" dirty="0">
                  <a:solidFill>
                    <a:srgbClr val="005172"/>
                  </a:solidFill>
                  <a:latin typeface="Verdana" pitchFamily="34" charset="0"/>
                </a:rPr>
                <a:t>1. Product</a:t>
              </a:r>
            </a:p>
          </p:txBody>
        </p:sp>
        <p:cxnSp>
          <p:nvCxnSpPr>
            <p:cNvPr id="19" name="Straight Arrow Connector 18"/>
            <p:cNvCxnSpPr>
              <a:stCxn id="1026" idx="3"/>
            </p:cNvCxnSpPr>
            <p:nvPr/>
          </p:nvCxnSpPr>
          <p:spPr>
            <a:xfrm>
              <a:off x="2048801" y="3745526"/>
              <a:ext cx="1107637"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451042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TotalTime>
  <Words>645</Words>
  <Application>Microsoft Office PowerPoint</Application>
  <PresentationFormat>Widescreen</PresentationFormat>
  <Paragraphs>109</Paragraphs>
  <Slides>15</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Verdana</vt:lpstr>
      <vt:lpstr>Office Theme</vt:lpstr>
      <vt:lpstr>Green         IOT Agriculture</vt:lpstr>
      <vt:lpstr>Classic Farming</vt:lpstr>
      <vt:lpstr>The Future – What are we facing</vt:lpstr>
      <vt:lpstr>Challenges</vt:lpstr>
      <vt:lpstr>Challenges - Technology</vt:lpstr>
      <vt:lpstr>PowerPoint Presentation</vt:lpstr>
      <vt:lpstr>IOT &amp; Farming</vt:lpstr>
      <vt:lpstr>IOT &amp; Farming</vt:lpstr>
      <vt:lpstr>Redefining Industry Boundaries  (according to Porter and Heppelmann, Harvard Business Review, 2014)</vt:lpstr>
      <vt:lpstr>Redefining Industry Boundaries  (according to Porter and Heppelmann, Harvard Business Review, 2014)</vt:lpstr>
      <vt:lpstr>Connectivity</vt:lpstr>
      <vt:lpstr>LPWAN</vt:lpstr>
      <vt:lpstr>LPWAN</vt:lpstr>
      <vt:lpstr>Involving the entire supply chain network and beyond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Natan Preminger</dc:creator>
  <cp:lastModifiedBy>Natan Preminger</cp:lastModifiedBy>
  <cp:revision>33</cp:revision>
  <dcterms:created xsi:type="dcterms:W3CDTF">2017-05-07T12:09:17Z</dcterms:created>
  <dcterms:modified xsi:type="dcterms:W3CDTF">2017-05-14T16:43:39Z</dcterms:modified>
</cp:coreProperties>
</file>